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1"/>
    <p:restoredTop sz="94686"/>
  </p:normalViewPr>
  <p:slideViewPr>
    <p:cSldViewPr snapToGrid="0" snapToObjects="1">
      <p:cViewPr varScale="1">
        <p:scale>
          <a:sx n="77" d="100"/>
          <a:sy n="77" d="100"/>
        </p:scale>
        <p:origin x="17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Body Level One…"/>
          <p:cNvSpPr txBox="1">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i="1">
                <a:solidFill>
                  <a:srgbClr val="747676"/>
                </a:solidFill>
              </a:defRPr>
            </a:lvl1pPr>
            <a:lvl2pPr marL="0" indent="0" algn="ctr">
              <a:lnSpc>
                <a:spcPct val="70000"/>
              </a:lnSpc>
              <a:spcBef>
                <a:spcPts val="0"/>
              </a:spcBef>
              <a:buSzTx/>
              <a:buFontTx/>
              <a:buNone/>
              <a:defRPr sz="4800" i="1">
                <a:solidFill>
                  <a:srgbClr val="747676"/>
                </a:solidFill>
              </a:defRPr>
            </a:lvl2pPr>
            <a:lvl3pPr marL="0" indent="0" algn="ctr">
              <a:lnSpc>
                <a:spcPct val="70000"/>
              </a:lnSpc>
              <a:spcBef>
                <a:spcPts val="0"/>
              </a:spcBef>
              <a:buSzTx/>
              <a:buFontTx/>
              <a:buNone/>
              <a:defRPr sz="4800" i="1">
                <a:solidFill>
                  <a:srgbClr val="747676"/>
                </a:solidFill>
              </a:defRPr>
            </a:lvl3pPr>
            <a:lvl4pPr marL="0" indent="0" algn="ctr">
              <a:lnSpc>
                <a:spcPct val="70000"/>
              </a:lnSpc>
              <a:spcBef>
                <a:spcPts val="0"/>
              </a:spcBef>
              <a:buSzTx/>
              <a:buFontTx/>
              <a:buNone/>
              <a:defRPr sz="4800" i="1">
                <a:solidFill>
                  <a:srgbClr val="747676"/>
                </a:solidFill>
              </a:defRPr>
            </a:lvl4pPr>
            <a:lvl5pPr marL="0" indent="0" algn="ctr">
              <a:lnSpc>
                <a:spcPct val="70000"/>
              </a:lnSpc>
              <a:spcBef>
                <a:spcPts val="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Joe Bloggs"/>
          <p:cNvSpPr txBox="1">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i="1">
                <a:solidFill>
                  <a:srgbClr val="6B6D6D"/>
                </a:solidFill>
              </a:defRPr>
            </a:lvl1pPr>
          </a:lstStyle>
          <a:p>
            <a:r>
              <a:t>-Joe Bloggs</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13"/>
          </p:nvPr>
        </p:nvSpPr>
        <p:spPr>
          <a:xfrm>
            <a:off x="-63500" y="-139700"/>
            <a:ext cx="13144500" cy="14280952"/>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13"/>
          </p:nvPr>
        </p:nvSpPr>
        <p:spPr>
          <a:xfrm>
            <a:off x="-25400" y="-1130300"/>
            <a:ext cx="13045441" cy="14173329"/>
          </a:xfrm>
          <a:prstGeom prst="rect">
            <a:avLst/>
          </a:prstGeom>
        </p:spPr>
        <p:txBody>
          <a:bodyPr lIns="91439" tIns="45719" rIns="91439" bIns="45719">
            <a:noAutofit/>
          </a:bodyPr>
          <a:lstStyle/>
          <a:p>
            <a:endParaRPr/>
          </a:p>
        </p:txBody>
      </p:sp>
      <p:sp>
        <p:nvSpPr>
          <p:cNvPr id="22" name="Rectangle"/>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Line"/>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Body Level One…"/>
          <p:cNvSpPr txBox="1">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lide Number"/>
          <p:cNvSpPr txBox="1">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4191000" y="-12700"/>
            <a:ext cx="9779000" cy="97790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118295074_2675x2907.jpeg"/>
          <p:cNvSpPr>
            <a:spLocks noGrp="1"/>
          </p:cNvSpPr>
          <p:nvPr>
            <p:ph type="pic" idx="13"/>
          </p:nvPr>
        </p:nvSpPr>
        <p:spPr>
          <a:xfrm>
            <a:off x="-203200" y="-12700"/>
            <a:ext cx="9000805" cy="9779000"/>
          </a:xfrm>
          <a:prstGeom prst="rect">
            <a:avLst/>
          </a:prstGeom>
        </p:spPr>
        <p:txBody>
          <a:bodyPr lIns="91439" tIns="45719" rIns="91439" bIns="45719">
            <a:noAutofit/>
          </a:bodyPr>
          <a:lstStyle/>
          <a:p>
            <a:endParaRPr/>
          </a:p>
        </p:txBody>
      </p:sp>
      <p:sp>
        <p:nvSpPr>
          <p:cNvPr id="72" name="Line"/>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Title Text"/>
          <p:cNvSpPr txBox="1">
            <a:spLocks noGrp="1"/>
          </p:cNvSpPr>
          <p:nvPr>
            <p:ph type="title"/>
          </p:nvPr>
        </p:nvSpPr>
        <p:spPr>
          <a:xfrm>
            <a:off x="7023100" y="723900"/>
            <a:ext cx="5397500" cy="723900"/>
          </a:xfrm>
          <a:prstGeom prst="rect">
            <a:avLst/>
          </a:prstGeom>
        </p:spPr>
        <p:txBody>
          <a:bodyPr/>
          <a:lstStyle/>
          <a:p>
            <a:r>
              <a:t>Title Text</a:t>
            </a:r>
          </a:p>
        </p:txBody>
      </p:sp>
      <p:sp>
        <p:nvSpPr>
          <p:cNvPr id="74" name="Body Level One…"/>
          <p:cNvSpPr txBox="1">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13"/>
          </p:nvPr>
        </p:nvSpPr>
        <p:spPr>
          <a:xfrm>
            <a:off x="571500" y="508000"/>
            <a:ext cx="7454900" cy="8099439"/>
          </a:xfrm>
          <a:prstGeom prst="rect">
            <a:avLst/>
          </a:prstGeom>
        </p:spPr>
        <p:txBody>
          <a:bodyPr lIns="91439" tIns="45719" rIns="91439" bIns="45719">
            <a:noAutofit/>
          </a:bodyPr>
          <a:lstStyle/>
          <a:p>
            <a:endParaRPr/>
          </a:p>
        </p:txBody>
      </p:sp>
      <p:sp>
        <p:nvSpPr>
          <p:cNvPr id="91" name="182741592_1098x949.jpeg"/>
          <p:cNvSpPr>
            <a:spLocks noGrp="1"/>
          </p:cNvSpPr>
          <p:nvPr>
            <p:ph type="pic" sz="quarter" idx="14"/>
          </p:nvPr>
        </p:nvSpPr>
        <p:spPr>
          <a:xfrm>
            <a:off x="7944067" y="424462"/>
            <a:ext cx="5275146" cy="4559301"/>
          </a:xfrm>
          <a:prstGeom prst="rect">
            <a:avLst/>
          </a:prstGeom>
        </p:spPr>
        <p:txBody>
          <a:bodyPr lIns="91439" tIns="45719" rIns="91439" bIns="45719">
            <a:noAutofit/>
          </a:bodyPr>
          <a:lstStyle/>
          <a:p>
            <a:endParaRPr/>
          </a:p>
        </p:txBody>
      </p:sp>
      <p:sp>
        <p:nvSpPr>
          <p:cNvPr id="92" name="182429520_1646x1646.jpeg"/>
          <p:cNvSpPr>
            <a:spLocks noGrp="1"/>
          </p:cNvSpPr>
          <p:nvPr>
            <p:ph type="pic" sz="quarter" idx="15"/>
          </p:nvPr>
        </p:nvSpPr>
        <p:spPr>
          <a:xfrm>
            <a:off x="8102600" y="4267200"/>
            <a:ext cx="4470400" cy="44704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i="1" spc="28"/>
            </a:lvl1pPr>
            <a:lvl2pPr marL="0" indent="0">
              <a:spcBef>
                <a:spcPts val="1400"/>
              </a:spcBef>
              <a:buSzTx/>
              <a:buFontTx/>
              <a:buNone/>
              <a:defRPr sz="2800" i="1" spc="28"/>
            </a:lvl2pPr>
            <a:lvl3pPr marL="0" indent="0">
              <a:spcBef>
                <a:spcPts val="1400"/>
              </a:spcBef>
              <a:buSzTx/>
              <a:buFontTx/>
              <a:buNone/>
              <a:defRPr sz="2800" i="1" spc="28"/>
            </a:lvl3pPr>
            <a:lvl4pPr marL="0" indent="0">
              <a:spcBef>
                <a:spcPts val="1400"/>
              </a:spcBef>
              <a:buSzTx/>
              <a:buFontTx/>
              <a:buNone/>
              <a:defRPr sz="2800" i="1" spc="28"/>
            </a:lvl4pPr>
            <a:lvl5pPr marL="0" indent="0">
              <a:spcBef>
                <a:spcPts val="1400"/>
              </a:spcBef>
              <a:buSzTx/>
              <a:buFontTx/>
              <a:buNone/>
              <a:defRPr sz="2800" i="1" spc="28"/>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i="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Widescreen-Rain-Wallpaper.jpg" descr="Widescreen-Rain-Wallpaper.jpg"/>
          <p:cNvPicPr>
            <a:picLocks noGrp="1" noChangeAspect="1"/>
          </p:cNvPicPr>
          <p:nvPr>
            <p:ph type="pic" idx="13"/>
          </p:nvPr>
        </p:nvPicPr>
        <p:blipFill>
          <a:blip r:embed="rId2"/>
          <a:srcRect l="8333" r="8333"/>
          <a:stretch>
            <a:fillRect/>
          </a:stretch>
        </p:blipFill>
        <p:spPr>
          <a:xfrm>
            <a:off x="-1" y="0"/>
            <a:ext cx="13004801" cy="9753600"/>
          </a:xfrm>
          <a:prstGeom prst="rect">
            <a:avLst/>
          </a:prstGeom>
        </p:spPr>
      </p:pic>
      <p:sp>
        <p:nvSpPr>
          <p:cNvPr id="129" name="Rectangle"/>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30" name="Line"/>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1" name="GCC Atar geography"/>
          <p:cNvSpPr txBox="1">
            <a:spLocks noGrp="1"/>
          </p:cNvSpPr>
          <p:nvPr>
            <p:ph type="title"/>
          </p:nvPr>
        </p:nvSpPr>
        <p:spPr>
          <a:prstGeom prst="rect">
            <a:avLst/>
          </a:prstGeom>
        </p:spPr>
        <p:txBody>
          <a:bodyPr/>
          <a:lstStyle/>
          <a:p>
            <a:r>
              <a:t>GCC Atar geography </a:t>
            </a:r>
          </a:p>
        </p:txBody>
      </p:sp>
      <p:sp>
        <p:nvSpPr>
          <p:cNvPr id="132" name="Kimberly Wade-Wear #19956736"/>
          <p:cNvSpPr txBox="1">
            <a:spLocks noGrp="1"/>
          </p:cNvSpPr>
          <p:nvPr>
            <p:ph type="body" sz="quarter" idx="1"/>
          </p:nvPr>
        </p:nvSpPr>
        <p:spPr>
          <a:prstGeom prst="rect">
            <a:avLst/>
          </a:prstGeom>
        </p:spPr>
        <p:txBody>
          <a:bodyPr/>
          <a:lstStyle/>
          <a:p>
            <a:r>
              <a:t>Kimberly Wade-Wear #19956736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PDOG) Great Mountain barriers"/>
          <p:cNvSpPr txBox="1">
            <a:spLocks noGrp="1"/>
          </p:cNvSpPr>
          <p:nvPr>
            <p:ph type="body" sz="quarter" idx="4294967295"/>
          </p:nvPr>
        </p:nvSpPr>
        <p:spPr>
          <a:xfrm>
            <a:off x="558799" y="275606"/>
            <a:ext cx="11861801" cy="1333501"/>
          </a:xfrm>
          <a:prstGeom prst="rect">
            <a:avLst/>
          </a:prstGeom>
        </p:spPr>
        <p:txBody>
          <a:bodyPr/>
          <a:lstStyle>
            <a:lvl1pPr marL="0" indent="0">
              <a:spcBef>
                <a:spcPts val="2300"/>
              </a:spcBef>
              <a:buSzTx/>
              <a:buFontTx/>
              <a:buNone/>
              <a:defRPr sz="5200" cap="all">
                <a:solidFill>
                  <a:srgbClr val="747676"/>
                </a:solidFill>
                <a:latin typeface="+mn-lt"/>
                <a:ea typeface="+mn-ea"/>
                <a:cs typeface="+mn-cs"/>
                <a:sym typeface="DIN Condensed"/>
              </a:defRPr>
            </a:lvl1pPr>
          </a:lstStyle>
          <a:p>
            <a:r>
              <a:t>(LAPDOG) Great Mountain barriers</a:t>
            </a:r>
          </a:p>
        </p:txBody>
      </p:sp>
      <p:pic>
        <p:nvPicPr>
          <p:cNvPr id="171" name="Image" descr="Image"/>
          <p:cNvPicPr>
            <a:picLocks noChangeAspect="1"/>
          </p:cNvPicPr>
          <p:nvPr/>
        </p:nvPicPr>
        <p:blipFill>
          <a:blip r:embed="rId2"/>
          <a:srcRect t="48" b="48"/>
          <a:stretch>
            <a:fillRect/>
          </a:stretch>
        </p:blipFill>
        <p:spPr>
          <a:xfrm>
            <a:off x="565149" y="1297363"/>
            <a:ext cx="11849101" cy="8215351"/>
          </a:xfrm>
          <a:prstGeom prst="rect">
            <a:avLst/>
          </a:prstGeom>
          <a:ln w="12700">
            <a:miter lim="400000"/>
          </a:ln>
        </p:spPr>
      </p:pic>
      <p:sp>
        <p:nvSpPr>
          <p:cNvPr id="172" name="Line"/>
          <p:cNvSpPr/>
          <p:nvPr/>
        </p:nvSpPr>
        <p:spPr>
          <a:xfrm>
            <a:off x="571500" y="1174014"/>
            <a:ext cx="11861800"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Sunset-Pico-da-Neblina-NP-c-Peter-van-der-Sleen_web.jpg" descr="Sunset-Pico-da-Neblina-NP-c-Peter-van-der-Sleen_web.jpg"/>
          <p:cNvPicPr>
            <a:picLocks noGrp="1" noChangeAspect="1"/>
          </p:cNvPicPr>
          <p:nvPr>
            <p:ph type="pic" idx="13"/>
          </p:nvPr>
        </p:nvPicPr>
        <p:blipFill>
          <a:blip r:embed="rId2"/>
          <a:srcRect l="30195" r="30195"/>
          <a:stretch>
            <a:fillRect/>
          </a:stretch>
        </p:blipFill>
        <p:spPr>
          <a:xfrm>
            <a:off x="0" y="0"/>
            <a:ext cx="6438900" cy="9753600"/>
          </a:xfrm>
          <a:prstGeom prst="rect">
            <a:avLst/>
          </a:prstGeom>
        </p:spPr>
      </p:pic>
      <p:sp>
        <p:nvSpPr>
          <p:cNvPr id="175" name="Line"/>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6" name="Natural System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Natural Systems</a:t>
            </a:r>
          </a:p>
        </p:txBody>
      </p:sp>
      <p:sp>
        <p:nvSpPr>
          <p:cNvPr id="177" name="Heat Budget…"/>
          <p:cNvSpPr txBox="1">
            <a:spLocks noGrp="1"/>
          </p:cNvSpPr>
          <p:nvPr>
            <p:ph type="body" sz="half" idx="1"/>
          </p:nvPr>
        </p:nvSpPr>
        <p:spPr>
          <a:prstGeom prst="rect">
            <a:avLst/>
          </a:prstGeom>
        </p:spPr>
        <p:txBody>
          <a:bodyPr/>
          <a:lstStyle/>
          <a:p>
            <a:pPr marL="411162" indent="-411162"/>
            <a:r>
              <a:rPr dirty="0">
                <a:latin typeface="Iowan Old Style Roman" panose="02040602040506020204" pitchFamily="18" charset="77"/>
              </a:rPr>
              <a:t>Heat Budget</a:t>
            </a:r>
          </a:p>
          <a:p>
            <a:pPr marL="881062" lvl="1" indent="-411162"/>
            <a:r>
              <a:rPr dirty="0">
                <a:latin typeface="Iowan Old Style Roman" panose="02040602040506020204" pitchFamily="18" charset="77"/>
              </a:rPr>
              <a:t>Greenhouse Effect</a:t>
            </a:r>
          </a:p>
          <a:p>
            <a:r>
              <a:rPr dirty="0">
                <a:latin typeface="Iowan Old Style Roman" panose="02040602040506020204" pitchFamily="18" charset="77"/>
              </a:rPr>
              <a:t>Water Cycle</a:t>
            </a:r>
          </a:p>
          <a:p>
            <a:r>
              <a:rPr dirty="0">
                <a:latin typeface="Iowan Old Style Roman" panose="02040602040506020204" pitchFamily="18" charset="77"/>
              </a:rPr>
              <a:t>Atmospheric Circulation</a:t>
            </a:r>
          </a:p>
          <a:p>
            <a:r>
              <a:rPr dirty="0">
                <a:latin typeface="Iowan Old Style Roman" panose="02040602040506020204" pitchFamily="18" charset="77"/>
              </a:rPr>
              <a:t>Carbon Cycle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Heat Budget"/>
          <p:cNvSpPr txBox="1">
            <a:spLocks noGrp="1"/>
          </p:cNvSpPr>
          <p:nvPr>
            <p:ph type="body" sz="quarter" idx="4294967295"/>
          </p:nvPr>
        </p:nvSpPr>
        <p:spPr>
          <a:xfrm>
            <a:off x="571500" y="175410"/>
            <a:ext cx="11861800" cy="1333501"/>
          </a:xfrm>
          <a:prstGeom prst="rect">
            <a:avLst/>
          </a:prstGeom>
        </p:spPr>
        <p:txBody>
          <a:bodyPr/>
          <a:lstStyle>
            <a:lvl1pPr marL="0" indent="0">
              <a:spcBef>
                <a:spcPts val="2300"/>
              </a:spcBef>
              <a:buSzTx/>
              <a:buFontTx/>
              <a:buNone/>
              <a:defRPr sz="5200" cap="all">
                <a:solidFill>
                  <a:srgbClr val="747676"/>
                </a:solidFill>
                <a:latin typeface="+mn-lt"/>
                <a:ea typeface="+mn-ea"/>
                <a:cs typeface="+mn-cs"/>
                <a:sym typeface="DIN Condensed"/>
              </a:defRPr>
            </a:lvl1pPr>
          </a:lstStyle>
          <a:p>
            <a:r>
              <a:t>Heat Budget</a:t>
            </a:r>
          </a:p>
        </p:txBody>
      </p:sp>
      <p:pic>
        <p:nvPicPr>
          <p:cNvPr id="180" name="Image" descr="Image"/>
          <p:cNvPicPr>
            <a:picLocks noChangeAspect="1"/>
          </p:cNvPicPr>
          <p:nvPr/>
        </p:nvPicPr>
        <p:blipFill>
          <a:blip r:embed="rId2"/>
          <a:srcRect l="2973" r="2973"/>
          <a:stretch>
            <a:fillRect/>
          </a:stretch>
        </p:blipFill>
        <p:spPr>
          <a:xfrm>
            <a:off x="577850" y="1263496"/>
            <a:ext cx="11849100" cy="8215352"/>
          </a:xfrm>
          <a:prstGeom prst="rect">
            <a:avLst/>
          </a:prstGeom>
          <a:ln w="12700">
            <a:miter lim="400000"/>
          </a:ln>
        </p:spPr>
      </p:pic>
      <p:sp>
        <p:nvSpPr>
          <p:cNvPr id="181" name="Line"/>
          <p:cNvSpPr/>
          <p:nvPr/>
        </p:nvSpPr>
        <p:spPr>
          <a:xfrm>
            <a:off x="571500" y="987931"/>
            <a:ext cx="11861800"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4" name="Heat Budget Key Element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Heat Budget Key Elements</a:t>
            </a:r>
          </a:p>
        </p:txBody>
      </p:sp>
      <p:sp>
        <p:nvSpPr>
          <p:cNvPr id="185" name="Insolation: It takes heat eight minutes to travel to Earth, with orbital tilts producing small changes depending on season.…"/>
          <p:cNvSpPr txBox="1">
            <a:spLocks noGrp="1"/>
          </p:cNvSpPr>
          <p:nvPr>
            <p:ph type="body" idx="1"/>
          </p:nvPr>
        </p:nvSpPr>
        <p:spPr>
          <a:prstGeom prst="rect">
            <a:avLst/>
          </a:prstGeom>
        </p:spPr>
        <p:txBody>
          <a:bodyPr/>
          <a:lstStyle/>
          <a:p>
            <a:pPr marL="422909" indent="-422909" defTabSz="525779">
              <a:spcBef>
                <a:spcPts val="1600"/>
              </a:spcBef>
              <a:defRPr sz="2880"/>
            </a:pPr>
            <a:r>
              <a:rPr b="1" dirty="0">
                <a:latin typeface="Iowan Old Style Roman" panose="02040602040506020204" pitchFamily="18" charset="77"/>
              </a:rPr>
              <a:t>Insolation: </a:t>
            </a:r>
            <a:r>
              <a:rPr dirty="0">
                <a:latin typeface="Iowan Old Style Roman" panose="02040602040506020204" pitchFamily="18" charset="77"/>
              </a:rPr>
              <a:t>It takes heat eight minutes to travel to Earth, with orbital tilts producing small changes depending on season.</a:t>
            </a:r>
          </a:p>
          <a:p>
            <a:pPr marL="422909" indent="-422909" defTabSz="525779">
              <a:spcBef>
                <a:spcPts val="1600"/>
              </a:spcBef>
              <a:defRPr sz="2880"/>
            </a:pPr>
            <a:r>
              <a:rPr b="1" dirty="0">
                <a:latin typeface="Iowan Old Style Roman" panose="02040602040506020204" pitchFamily="18" charset="77"/>
              </a:rPr>
              <a:t>Atmospheric filtering: </a:t>
            </a:r>
            <a:r>
              <a:rPr dirty="0">
                <a:latin typeface="Iowan Old Style Roman" panose="02040602040506020204" pitchFamily="18" charset="77"/>
              </a:rPr>
              <a:t>Light and heat is scattered and reflected by airborne particles. </a:t>
            </a:r>
            <a:endParaRPr sz="1079" dirty="0">
              <a:latin typeface="Iowan Old Style Roman" panose="02040602040506020204" pitchFamily="18" charset="77"/>
              <a:ea typeface="Times"/>
              <a:cs typeface="Times"/>
              <a:sym typeface="Times"/>
            </a:endParaRPr>
          </a:p>
          <a:p>
            <a:pPr marL="422909" indent="-422909" defTabSz="525779">
              <a:spcBef>
                <a:spcPts val="1600"/>
              </a:spcBef>
              <a:defRPr sz="2880"/>
            </a:pPr>
            <a:r>
              <a:rPr b="1" dirty="0">
                <a:latin typeface="Iowan Old Style Roman" panose="02040602040506020204" pitchFamily="18" charset="77"/>
              </a:rPr>
              <a:t>Earth’s surface: </a:t>
            </a:r>
            <a:r>
              <a:rPr dirty="0">
                <a:latin typeface="Iowan Old Style Roman" panose="02040602040506020204" pitchFamily="18" charset="77"/>
              </a:rPr>
              <a:t>Reflects and absorbs heat.</a:t>
            </a:r>
          </a:p>
          <a:p>
            <a:pPr marL="422909" indent="-422909" defTabSz="525779">
              <a:spcBef>
                <a:spcPts val="1600"/>
              </a:spcBef>
              <a:defRPr sz="2880"/>
            </a:pPr>
            <a:r>
              <a:rPr b="1" dirty="0">
                <a:latin typeface="Iowan Old Style Roman" panose="02040602040506020204" pitchFamily="18" charset="77"/>
              </a:rPr>
              <a:t>Greenhouse gases: </a:t>
            </a:r>
            <a:r>
              <a:rPr dirty="0">
                <a:latin typeface="Iowan Old Style Roman" panose="02040602040506020204" pitchFamily="18" charset="77"/>
              </a:rPr>
              <a:t>Very effective in trapping heat (approximately 15% of incoming insolation). </a:t>
            </a:r>
            <a:endParaRPr sz="1079" dirty="0">
              <a:latin typeface="Iowan Old Style Roman" panose="02040602040506020204" pitchFamily="18" charset="77"/>
              <a:ea typeface="Times"/>
              <a:cs typeface="Times"/>
              <a:sym typeface="Times"/>
            </a:endParaRPr>
          </a:p>
          <a:p>
            <a:pPr marL="422909" indent="-422909" defTabSz="525779">
              <a:spcBef>
                <a:spcPts val="1600"/>
              </a:spcBef>
              <a:defRPr sz="2880"/>
            </a:pPr>
            <a:r>
              <a:rPr b="1" dirty="0">
                <a:latin typeface="Iowan Old Style Roman" panose="02040602040506020204" pitchFamily="18" charset="77"/>
              </a:rPr>
              <a:t>Spatial variations </a:t>
            </a:r>
            <a:r>
              <a:rPr dirty="0">
                <a:latin typeface="Iowan Old Style Roman" panose="02040602040506020204" pitchFamily="18" charset="77"/>
              </a:rPr>
              <a:t>through curvature of Earth’s surface, aspect, altitude, albedo and ocean currents.</a:t>
            </a:r>
          </a:p>
          <a:p>
            <a:pPr marL="422909" indent="-422909" defTabSz="525779">
              <a:spcBef>
                <a:spcPts val="1600"/>
              </a:spcBef>
              <a:defRPr sz="2880"/>
            </a:pPr>
            <a:r>
              <a:rPr b="1" dirty="0">
                <a:latin typeface="Iowan Old Style Roman" panose="02040602040506020204" pitchFamily="18" charset="77"/>
              </a:rPr>
              <a:t>Temporal variations </a:t>
            </a:r>
            <a:r>
              <a:rPr dirty="0">
                <a:latin typeface="Iowan Old Style Roman" panose="02040602040506020204" pitchFamily="18" charset="77"/>
              </a:rPr>
              <a:t>through day and night, seasons, climate variability, El </a:t>
            </a:r>
            <a:r>
              <a:rPr dirty="0" err="1">
                <a:latin typeface="Iowan Old Style Roman" panose="02040602040506020204" pitchFamily="18" charset="77"/>
              </a:rPr>
              <a:t>Ninó</a:t>
            </a:r>
            <a:r>
              <a:rPr dirty="0">
                <a:latin typeface="Iowan Old Style Roman" panose="02040602040506020204" pitchFamily="18" charset="77"/>
              </a:rPr>
              <a:t> Southern Oscillation (ENSO) and climate change.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Water Cycle"/>
          <p:cNvSpPr txBox="1">
            <a:spLocks noGrp="1"/>
          </p:cNvSpPr>
          <p:nvPr>
            <p:ph type="body" sz="quarter" idx="4294967295"/>
          </p:nvPr>
        </p:nvSpPr>
        <p:spPr>
          <a:xfrm>
            <a:off x="571500" y="175410"/>
            <a:ext cx="11861800" cy="1333501"/>
          </a:xfrm>
          <a:prstGeom prst="rect">
            <a:avLst/>
          </a:prstGeom>
        </p:spPr>
        <p:txBody>
          <a:bodyPr/>
          <a:lstStyle>
            <a:lvl1pPr marL="0" indent="0">
              <a:spcBef>
                <a:spcPts val="2300"/>
              </a:spcBef>
              <a:buSzTx/>
              <a:buFontTx/>
              <a:buNone/>
              <a:defRPr sz="5200" cap="all">
                <a:solidFill>
                  <a:srgbClr val="747676"/>
                </a:solidFill>
                <a:latin typeface="+mn-lt"/>
                <a:ea typeface="+mn-ea"/>
                <a:cs typeface="+mn-cs"/>
                <a:sym typeface="DIN Condensed"/>
              </a:defRPr>
            </a:lvl1pPr>
          </a:lstStyle>
          <a:p>
            <a:r>
              <a:t>Water Cycle</a:t>
            </a:r>
          </a:p>
        </p:txBody>
      </p:sp>
      <p:pic>
        <p:nvPicPr>
          <p:cNvPr id="188" name="Image" descr="Image"/>
          <p:cNvPicPr>
            <a:picLocks noChangeAspect="1"/>
          </p:cNvPicPr>
          <p:nvPr/>
        </p:nvPicPr>
        <p:blipFill>
          <a:blip r:embed="rId2"/>
          <a:srcRect l="109" r="109"/>
          <a:stretch>
            <a:fillRect/>
          </a:stretch>
        </p:blipFill>
        <p:spPr>
          <a:xfrm>
            <a:off x="577850" y="1263496"/>
            <a:ext cx="11849100" cy="8215352"/>
          </a:xfrm>
          <a:prstGeom prst="rect">
            <a:avLst/>
          </a:prstGeom>
          <a:ln w="12700">
            <a:miter lim="400000"/>
          </a:ln>
        </p:spPr>
      </p:pic>
      <p:sp>
        <p:nvSpPr>
          <p:cNvPr id="189" name="Line"/>
          <p:cNvSpPr/>
          <p:nvPr/>
        </p:nvSpPr>
        <p:spPr>
          <a:xfrm>
            <a:off x="571500" y="987931"/>
            <a:ext cx="11861800"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Water Cycle Key Elements"/>
          <p:cNvSpPr txBox="1">
            <a:spLocks noGrp="1"/>
          </p:cNvSpPr>
          <p:nvPr>
            <p:ph type="title" idx="4294967295"/>
          </p:nvPr>
        </p:nvSpPr>
        <p:spPr>
          <a:prstGeom prst="rect">
            <a:avLst/>
          </a:prstGeom>
        </p:spPr>
        <p:txBody>
          <a:bodyPr>
            <a:normAutofit fontScale="90000"/>
          </a:bodyPr>
          <a:lstStyle>
            <a:lvl1pPr defTabSz="543305">
              <a:spcBef>
                <a:spcPts val="2100"/>
              </a:spcBef>
              <a:defRPr sz="4836"/>
            </a:lvl1pPr>
          </a:lstStyle>
          <a:p>
            <a:r>
              <a:t>Water Cycle Key Elements</a:t>
            </a:r>
          </a:p>
        </p:txBody>
      </p:sp>
      <p:sp>
        <p:nvSpPr>
          <p:cNvPr id="192" name="Water reservoirs: 97% of all water is found in the oceans with 2% being found in ice caps and glaciers. The remaining 1% is distributed in rivers, lakes, soil, atmosphere and biosphere.…"/>
          <p:cNvSpPr txBox="1">
            <a:spLocks noGrp="1"/>
          </p:cNvSpPr>
          <p:nvPr>
            <p:ph type="body" idx="4294967295"/>
          </p:nvPr>
        </p:nvSpPr>
        <p:spPr>
          <a:xfrm>
            <a:off x="571500" y="1803400"/>
            <a:ext cx="11861800" cy="7509713"/>
          </a:xfrm>
          <a:prstGeom prst="rect">
            <a:avLst/>
          </a:prstGeom>
        </p:spPr>
        <p:txBody>
          <a:bodyPr/>
          <a:lstStyle/>
          <a:p>
            <a:pPr marL="371221" indent="-371221" defTabSz="461518">
              <a:spcBef>
                <a:spcPts val="1400"/>
              </a:spcBef>
              <a:defRPr sz="2528"/>
            </a:pPr>
            <a:r>
              <a:rPr b="1" dirty="0">
                <a:latin typeface="Iowan Old Style Roman" panose="02040602040506020204" pitchFamily="18" charset="77"/>
              </a:rPr>
              <a:t>Water reservoirs: </a:t>
            </a:r>
            <a:r>
              <a:rPr dirty="0">
                <a:latin typeface="Iowan Old Style Roman" panose="02040602040506020204" pitchFamily="18" charset="77"/>
              </a:rPr>
              <a:t>97% of all water is found in the oceans with 2% being found in ice caps and glaciers. The remaining 1% is distributed in rivers, lakes, soil, atmosphere and biosphere.</a:t>
            </a:r>
          </a:p>
          <a:p>
            <a:pPr marL="371221" indent="-371221" defTabSz="461518">
              <a:spcBef>
                <a:spcPts val="1400"/>
              </a:spcBef>
              <a:defRPr sz="2528"/>
            </a:pPr>
            <a:r>
              <a:rPr b="1" dirty="0">
                <a:latin typeface="Iowan Old Style Roman" panose="02040602040506020204" pitchFamily="18" charset="77"/>
              </a:rPr>
              <a:t>Evapotranspiration and condensation: </a:t>
            </a:r>
            <a:r>
              <a:rPr dirty="0">
                <a:latin typeface="Iowan Old Style Roman" panose="02040602040506020204" pitchFamily="18" charset="77"/>
              </a:rPr>
              <a:t>Most of the water that enters the atmosphere as water </a:t>
            </a:r>
            <a:r>
              <a:rPr dirty="0" err="1">
                <a:latin typeface="Iowan Old Style Roman" panose="02040602040506020204" pitchFamily="18" charset="77"/>
              </a:rPr>
              <a:t>vapour</a:t>
            </a:r>
            <a:r>
              <a:rPr dirty="0">
                <a:latin typeface="Iowan Old Style Roman" panose="02040602040506020204" pitchFamily="18" charset="77"/>
              </a:rPr>
              <a:t> begins its journey in the tropics. </a:t>
            </a:r>
            <a:endParaRPr sz="948" dirty="0">
              <a:latin typeface="Iowan Old Style Roman" panose="02040602040506020204" pitchFamily="18" charset="77"/>
              <a:ea typeface="Times"/>
              <a:cs typeface="Times"/>
              <a:sym typeface="Times"/>
            </a:endParaRPr>
          </a:p>
          <a:p>
            <a:pPr marL="371221" indent="-371221" defTabSz="461518">
              <a:spcBef>
                <a:spcPts val="1400"/>
              </a:spcBef>
              <a:defRPr sz="2528"/>
            </a:pPr>
            <a:r>
              <a:rPr b="1" dirty="0">
                <a:latin typeface="Iowan Old Style Roman" panose="02040602040506020204" pitchFamily="18" charset="77"/>
              </a:rPr>
              <a:t>Advection and precipitation: </a:t>
            </a:r>
            <a:r>
              <a:rPr dirty="0">
                <a:latin typeface="Iowan Old Style Roman" panose="02040602040506020204" pitchFamily="18" charset="77"/>
              </a:rPr>
              <a:t>Atmospheric air movements move the tropical water </a:t>
            </a:r>
            <a:r>
              <a:rPr dirty="0" err="1">
                <a:latin typeface="Iowan Old Style Roman" panose="02040602040506020204" pitchFamily="18" charset="77"/>
              </a:rPr>
              <a:t>vapour</a:t>
            </a:r>
            <a:r>
              <a:rPr dirty="0">
                <a:latin typeface="Iowan Old Style Roman" panose="02040602040506020204" pitchFamily="18" charset="77"/>
              </a:rPr>
              <a:t> towards the poles, producing alternating regions of low and high precipitation.</a:t>
            </a:r>
          </a:p>
          <a:p>
            <a:pPr marL="371221" indent="-371221" defTabSz="461518">
              <a:spcBef>
                <a:spcPts val="1400"/>
              </a:spcBef>
              <a:defRPr sz="2528"/>
            </a:pPr>
            <a:r>
              <a:rPr b="1" dirty="0">
                <a:latin typeface="Iowan Old Style Roman" panose="02040602040506020204" pitchFamily="18" charset="77"/>
              </a:rPr>
              <a:t>Infiltration and runoff: </a:t>
            </a:r>
            <a:r>
              <a:rPr dirty="0">
                <a:latin typeface="Iowan Old Style Roman" panose="02040602040506020204" pitchFamily="18" charset="77"/>
              </a:rPr>
              <a:t>Water is returned to the seas or on to the land by precipitation. On the land it can infiltrate the soils and sometimes go deeper to become artesian water. </a:t>
            </a:r>
            <a:endParaRPr sz="948" dirty="0">
              <a:latin typeface="Iowan Old Style Roman" panose="02040602040506020204" pitchFamily="18" charset="77"/>
              <a:ea typeface="Times"/>
              <a:cs typeface="Times"/>
              <a:sym typeface="Times"/>
            </a:endParaRPr>
          </a:p>
          <a:p>
            <a:pPr marL="371221" indent="-371221" defTabSz="461518">
              <a:spcBef>
                <a:spcPts val="1400"/>
              </a:spcBef>
              <a:defRPr sz="2528"/>
            </a:pPr>
            <a:r>
              <a:rPr b="1" dirty="0">
                <a:latin typeface="Iowan Old Style Roman" panose="02040602040506020204" pitchFamily="18" charset="77"/>
              </a:rPr>
              <a:t>Spatial variations </a:t>
            </a:r>
            <a:r>
              <a:rPr dirty="0">
                <a:latin typeface="Iowan Old Style Roman" panose="02040602040506020204" pitchFamily="18" charset="77"/>
              </a:rPr>
              <a:t>through Heat Budget, Atmospheric Circulation, landforms, land and sea proximity and soil.</a:t>
            </a:r>
          </a:p>
          <a:p>
            <a:pPr marL="371221" indent="-371221" defTabSz="461518">
              <a:spcBef>
                <a:spcPts val="1400"/>
              </a:spcBef>
              <a:defRPr sz="2528"/>
            </a:pPr>
            <a:r>
              <a:rPr b="1" dirty="0">
                <a:latin typeface="Iowan Old Style Roman" panose="02040602040506020204" pitchFamily="18" charset="77"/>
              </a:rPr>
              <a:t>Temporal variations </a:t>
            </a:r>
            <a:r>
              <a:rPr dirty="0">
                <a:latin typeface="Iowan Old Style Roman" panose="02040602040506020204" pitchFamily="18" charset="77"/>
              </a:rPr>
              <a:t>through time of day, seasons, climate variability and climate change. </a:t>
            </a:r>
          </a:p>
        </p:txBody>
      </p:sp>
      <p:sp>
        <p:nvSpPr>
          <p:cNvPr id="193" name="Line"/>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arbon Cycle"/>
          <p:cNvSpPr txBox="1">
            <a:spLocks noGrp="1"/>
          </p:cNvSpPr>
          <p:nvPr>
            <p:ph type="body" sz="quarter" idx="4294967295"/>
          </p:nvPr>
        </p:nvSpPr>
        <p:spPr>
          <a:xfrm>
            <a:off x="571500" y="175410"/>
            <a:ext cx="11861800" cy="1333501"/>
          </a:xfrm>
          <a:prstGeom prst="rect">
            <a:avLst/>
          </a:prstGeom>
        </p:spPr>
        <p:txBody>
          <a:bodyPr/>
          <a:lstStyle>
            <a:lvl1pPr marL="0" indent="0">
              <a:spcBef>
                <a:spcPts val="2300"/>
              </a:spcBef>
              <a:buSzTx/>
              <a:buFontTx/>
              <a:buNone/>
              <a:defRPr sz="5200" cap="all">
                <a:solidFill>
                  <a:srgbClr val="747676"/>
                </a:solidFill>
                <a:latin typeface="+mn-lt"/>
                <a:ea typeface="+mn-ea"/>
                <a:cs typeface="+mn-cs"/>
                <a:sym typeface="DIN Condensed"/>
              </a:defRPr>
            </a:lvl1pPr>
          </a:lstStyle>
          <a:p>
            <a:r>
              <a:t>Carbon Cycle</a:t>
            </a:r>
          </a:p>
        </p:txBody>
      </p:sp>
      <p:sp>
        <p:nvSpPr>
          <p:cNvPr id="196" name="Line"/>
          <p:cNvSpPr/>
          <p:nvPr/>
        </p:nvSpPr>
        <p:spPr>
          <a:xfrm>
            <a:off x="571500" y="987931"/>
            <a:ext cx="11861800"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pic>
        <p:nvPicPr>
          <p:cNvPr id="197" name="page9image47695904.png" descr="page9image47695904.png"/>
          <p:cNvPicPr>
            <a:picLocks noChangeAspect="1"/>
          </p:cNvPicPr>
          <p:nvPr/>
        </p:nvPicPr>
        <p:blipFill>
          <a:blip r:embed="rId2"/>
          <a:stretch>
            <a:fillRect/>
          </a:stretch>
        </p:blipFill>
        <p:spPr>
          <a:xfrm>
            <a:off x="799891" y="1303426"/>
            <a:ext cx="10861129" cy="8011427"/>
          </a:xfrm>
          <a:prstGeom prst="rect">
            <a:avLst/>
          </a:prstGeom>
          <a:ln w="12700">
            <a:miter lim="400000"/>
          </a:ln>
        </p:spPr>
      </p:pic>
      <p:sp>
        <p:nvSpPr>
          <p:cNvPr id="198" name="Text"/>
          <p:cNvSpPr txBox="1"/>
          <p:nvPr/>
        </p:nvSpPr>
        <p:spPr>
          <a:xfrm>
            <a:off x="2781300" y="2545402"/>
            <a:ext cx="15240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2800"/>
              </a:lnSpc>
              <a:spcBef>
                <a:spcPts val="0"/>
              </a:spcBef>
              <a:defRPr sz="1200" i="0" spc="0">
                <a:solidFill>
                  <a:srgbClr val="000000"/>
                </a:solidFill>
                <a:latin typeface="Times"/>
                <a:ea typeface="Times"/>
                <a:cs typeface="Times"/>
                <a:sym typeface="Times"/>
              </a:defRPr>
            </a:lvl1pPr>
          </a:lstStyle>
          <a:p>
            <a:r>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1" name="Carbon cycle key element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Carbon cycle key elements</a:t>
            </a:r>
          </a:p>
        </p:txBody>
      </p:sp>
      <p:sp>
        <p:nvSpPr>
          <p:cNvPr id="202" name="Atmosphere: Atmospheric carbon has increased over the last 200 years from about 280ppm to 380ppm.…"/>
          <p:cNvSpPr txBox="1">
            <a:spLocks noGrp="1"/>
          </p:cNvSpPr>
          <p:nvPr>
            <p:ph type="body" idx="1"/>
          </p:nvPr>
        </p:nvSpPr>
        <p:spPr>
          <a:prstGeom prst="rect">
            <a:avLst/>
          </a:prstGeom>
        </p:spPr>
        <p:txBody>
          <a:bodyPr/>
          <a:lstStyle/>
          <a:p>
            <a:pPr marL="385318" indent="-385318" defTabSz="479044">
              <a:spcBef>
                <a:spcPts val="1400"/>
              </a:spcBef>
              <a:defRPr sz="2624"/>
            </a:pPr>
            <a:r>
              <a:rPr b="1" dirty="0">
                <a:latin typeface="Iowan Old Style Roman" panose="02040602040506020204" pitchFamily="18" charset="77"/>
              </a:rPr>
              <a:t>Atmosphere: </a:t>
            </a:r>
            <a:r>
              <a:rPr dirty="0">
                <a:latin typeface="Iowan Old Style Roman" panose="02040602040506020204" pitchFamily="18" charset="77"/>
              </a:rPr>
              <a:t>Atmospheric carbon has increased over the last 200 years from about 280ppm to 380ppm.</a:t>
            </a:r>
          </a:p>
          <a:p>
            <a:pPr marL="385318" indent="-385318" defTabSz="479044">
              <a:spcBef>
                <a:spcPts val="1400"/>
              </a:spcBef>
              <a:defRPr sz="2624"/>
            </a:pPr>
            <a:r>
              <a:rPr b="1" dirty="0">
                <a:latin typeface="Iowan Old Style Roman" panose="02040602040506020204" pitchFamily="18" charset="77"/>
              </a:rPr>
              <a:t>Vegetation: </a:t>
            </a:r>
            <a:r>
              <a:rPr dirty="0">
                <a:latin typeface="Iowan Old Style Roman" panose="02040602040506020204" pitchFamily="18" charset="77"/>
              </a:rPr>
              <a:t>Vegetation and phytoplankton are important in the removal of CO2 from the atmosphere. </a:t>
            </a:r>
            <a:endParaRPr sz="984" dirty="0">
              <a:latin typeface="Iowan Old Style Roman" panose="02040602040506020204" pitchFamily="18" charset="77"/>
              <a:ea typeface="Times"/>
              <a:cs typeface="Times"/>
              <a:sym typeface="Times"/>
            </a:endParaRPr>
          </a:p>
          <a:p>
            <a:pPr marL="385318" indent="-385318" defTabSz="479044">
              <a:spcBef>
                <a:spcPts val="1400"/>
              </a:spcBef>
              <a:defRPr sz="2624"/>
            </a:pPr>
            <a:r>
              <a:rPr b="1" dirty="0">
                <a:latin typeface="Iowan Old Style Roman" panose="02040602040506020204" pitchFamily="18" charset="77"/>
              </a:rPr>
              <a:t>Soil and fossils: </a:t>
            </a:r>
            <a:r>
              <a:rPr dirty="0">
                <a:latin typeface="Iowan Old Style Roman" panose="02040602040506020204" pitchFamily="18" charset="77"/>
              </a:rPr>
              <a:t>Soils, rocks and fossil fuel deposits are major stores of carbon, some of which can be released into the atmosphere.</a:t>
            </a:r>
          </a:p>
          <a:p>
            <a:pPr marL="385318" indent="-385318" defTabSz="479044">
              <a:spcBef>
                <a:spcPts val="1400"/>
              </a:spcBef>
              <a:defRPr sz="2624"/>
            </a:pPr>
            <a:r>
              <a:rPr b="1" dirty="0">
                <a:latin typeface="Iowan Old Style Roman" panose="02040602040506020204" pitchFamily="18" charset="77"/>
              </a:rPr>
              <a:t>Oceans: </a:t>
            </a:r>
            <a:r>
              <a:rPr dirty="0">
                <a:latin typeface="Iowan Old Style Roman" panose="02040602040506020204" pitchFamily="18" charset="77"/>
              </a:rPr>
              <a:t>The oceans act as a major carbon sink, especially when it is taken down into the deep ocean. </a:t>
            </a:r>
            <a:endParaRPr sz="984" dirty="0">
              <a:latin typeface="Iowan Old Style Roman" panose="02040602040506020204" pitchFamily="18" charset="77"/>
              <a:ea typeface="Times"/>
              <a:cs typeface="Times"/>
              <a:sym typeface="Times"/>
            </a:endParaRPr>
          </a:p>
          <a:p>
            <a:pPr marL="385318" indent="-385318" defTabSz="479044">
              <a:spcBef>
                <a:spcPts val="1400"/>
              </a:spcBef>
              <a:defRPr sz="2624"/>
            </a:pPr>
            <a:r>
              <a:rPr b="1" dirty="0">
                <a:latin typeface="Iowan Old Style Roman" panose="02040602040506020204" pitchFamily="18" charset="77"/>
              </a:rPr>
              <a:t>Anthropogenic carbon: </a:t>
            </a:r>
            <a:r>
              <a:rPr dirty="0">
                <a:latin typeface="Iowan Old Style Roman" panose="02040602040506020204" pitchFamily="18" charset="77"/>
              </a:rPr>
              <a:t>Increasing amounts of carbon are being released </a:t>
            </a:r>
            <a:r>
              <a:rPr sz="984" dirty="0">
                <a:latin typeface="Iowan Old Style Roman" panose="02040602040506020204" pitchFamily="18" charset="77"/>
                <a:ea typeface="Times"/>
                <a:cs typeface="Times"/>
                <a:sym typeface="Times"/>
              </a:rPr>
              <a:t> </a:t>
            </a:r>
            <a:r>
              <a:rPr dirty="0">
                <a:latin typeface="Iowan Old Style Roman" panose="02040602040506020204" pitchFamily="18" charset="77"/>
              </a:rPr>
              <a:t>into the atmosphere from human industrial, urban and rural activities. </a:t>
            </a:r>
            <a:endParaRPr sz="984" dirty="0">
              <a:latin typeface="Iowan Old Style Roman" panose="02040602040506020204" pitchFamily="18" charset="77"/>
              <a:ea typeface="Times"/>
              <a:cs typeface="Times"/>
              <a:sym typeface="Times"/>
            </a:endParaRPr>
          </a:p>
          <a:p>
            <a:pPr marL="385318" indent="-385318" defTabSz="479044">
              <a:spcBef>
                <a:spcPts val="1400"/>
              </a:spcBef>
              <a:defRPr sz="2624"/>
            </a:pPr>
            <a:r>
              <a:rPr b="1" dirty="0">
                <a:latin typeface="Iowan Old Style Roman" panose="02040602040506020204" pitchFamily="18" charset="77"/>
              </a:rPr>
              <a:t>Spatial variations </a:t>
            </a:r>
            <a:r>
              <a:rPr dirty="0">
                <a:latin typeface="Iowan Old Style Roman" panose="02040602040506020204" pitchFamily="18" charset="77"/>
              </a:rPr>
              <a:t>through atmospheric carbon distribution, ocean and terrestrial distribution (e.g. sinks and stores).</a:t>
            </a:r>
          </a:p>
          <a:p>
            <a:pPr marL="385318" indent="-385318" defTabSz="479044">
              <a:spcBef>
                <a:spcPts val="1400"/>
              </a:spcBef>
              <a:defRPr sz="2624"/>
            </a:pPr>
            <a:r>
              <a:rPr b="1" dirty="0">
                <a:latin typeface="Iowan Old Style Roman" panose="02040602040506020204" pitchFamily="18" charset="77"/>
              </a:rPr>
              <a:t>Temporal variations </a:t>
            </a:r>
            <a:r>
              <a:rPr dirty="0">
                <a:latin typeface="Iowan Old Style Roman" panose="02040602040506020204" pitchFamily="18" charset="77"/>
              </a:rPr>
              <a:t>through seasons and climate change.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Atmospheric circulation"/>
          <p:cNvSpPr txBox="1">
            <a:spLocks noGrp="1"/>
          </p:cNvSpPr>
          <p:nvPr>
            <p:ph type="body" sz="quarter" idx="4294967295"/>
          </p:nvPr>
        </p:nvSpPr>
        <p:spPr>
          <a:xfrm>
            <a:off x="571500" y="175410"/>
            <a:ext cx="11861800" cy="1333501"/>
          </a:xfrm>
          <a:prstGeom prst="rect">
            <a:avLst/>
          </a:prstGeom>
        </p:spPr>
        <p:txBody>
          <a:bodyPr/>
          <a:lstStyle>
            <a:lvl1pPr marL="0" indent="0">
              <a:spcBef>
                <a:spcPts val="2300"/>
              </a:spcBef>
              <a:buSzTx/>
              <a:buFontTx/>
              <a:buNone/>
              <a:defRPr sz="5200" cap="all">
                <a:solidFill>
                  <a:srgbClr val="747676"/>
                </a:solidFill>
                <a:latin typeface="+mn-lt"/>
                <a:ea typeface="+mn-ea"/>
                <a:cs typeface="+mn-cs"/>
                <a:sym typeface="DIN Condensed"/>
              </a:defRPr>
            </a:lvl1pPr>
          </a:lstStyle>
          <a:p>
            <a:r>
              <a:t>Atmospheric circulation</a:t>
            </a:r>
          </a:p>
        </p:txBody>
      </p:sp>
      <p:sp>
        <p:nvSpPr>
          <p:cNvPr id="205" name="Line"/>
          <p:cNvSpPr/>
          <p:nvPr/>
        </p:nvSpPr>
        <p:spPr>
          <a:xfrm>
            <a:off x="571500" y="987931"/>
            <a:ext cx="11861800"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pic>
        <p:nvPicPr>
          <p:cNvPr id="206" name="image.png" descr="image.png"/>
          <p:cNvPicPr>
            <a:picLocks noChangeAspect="1"/>
          </p:cNvPicPr>
          <p:nvPr/>
        </p:nvPicPr>
        <p:blipFill>
          <a:blip r:embed="rId2"/>
          <a:srcRect b="5799"/>
          <a:stretch>
            <a:fillRect/>
          </a:stretch>
        </p:blipFill>
        <p:spPr>
          <a:xfrm>
            <a:off x="1392237" y="1167732"/>
            <a:ext cx="10220256" cy="819308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9" name="Atmospheric circulation key element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Atmospheric circulation key elements</a:t>
            </a:r>
          </a:p>
        </p:txBody>
      </p:sp>
      <p:sp>
        <p:nvSpPr>
          <p:cNvPr id="210" name="Atmospheric circulation – is the large scale movement of air, and controls the distribution of thermal energy across the Earth (together with the much slower ocean circulation)…"/>
          <p:cNvSpPr txBox="1">
            <a:spLocks noGrp="1"/>
          </p:cNvSpPr>
          <p:nvPr>
            <p:ph type="body" idx="1"/>
          </p:nvPr>
        </p:nvSpPr>
        <p:spPr>
          <a:prstGeom prst="rect">
            <a:avLst/>
          </a:prstGeom>
        </p:spPr>
        <p:txBody>
          <a:bodyPr/>
          <a:lstStyle/>
          <a:p>
            <a:pPr marL="375920" indent="-375920" defTabSz="467359">
              <a:spcBef>
                <a:spcPts val="1400"/>
              </a:spcBef>
              <a:defRPr sz="2560"/>
            </a:pPr>
            <a:r>
              <a:rPr dirty="0">
                <a:latin typeface="Iowan Old Style Roman" panose="02040602040506020204" pitchFamily="18" charset="77"/>
              </a:rPr>
              <a:t>Atmospheric circulation – is the large scale movement of air, and controls the distribution of thermal energy across the Earth (together with the much slower ocean circulation)</a:t>
            </a:r>
          </a:p>
          <a:p>
            <a:pPr marL="375920" indent="-375920" defTabSz="467359">
              <a:spcBef>
                <a:spcPts val="1400"/>
              </a:spcBef>
              <a:defRPr sz="2560"/>
            </a:pPr>
            <a:r>
              <a:rPr b="1" dirty="0">
                <a:latin typeface="Iowan Old Style Roman" panose="02040602040506020204" pitchFamily="18" charset="77"/>
              </a:rPr>
              <a:t>High and low pressure belts:</a:t>
            </a:r>
            <a:r>
              <a:rPr dirty="0">
                <a:latin typeface="Iowan Old Style Roman" panose="02040602040506020204" pitchFamily="18" charset="77"/>
              </a:rPr>
              <a:t> Pressure belts form alternating bands of high and low pressure with winds blowing from high pressure to low pressure cells.</a:t>
            </a:r>
          </a:p>
          <a:p>
            <a:pPr marL="375920" indent="-375920" defTabSz="467359">
              <a:spcBef>
                <a:spcPts val="1400"/>
              </a:spcBef>
              <a:defRPr sz="2560"/>
            </a:pPr>
            <a:r>
              <a:rPr b="1" dirty="0">
                <a:latin typeface="Iowan Old Style Roman" panose="02040602040506020204" pitchFamily="18" charset="77"/>
              </a:rPr>
              <a:t>Prevailing winds:</a:t>
            </a:r>
            <a:r>
              <a:rPr dirty="0">
                <a:latin typeface="Iowan Old Style Roman" panose="02040602040506020204" pitchFamily="18" charset="77"/>
              </a:rPr>
              <a:t> Winds moving away from high pressure systems blow towards adjacent low pressure cells. These prevailing wind systems are deflected to the right in the northern hemisphere and to the left in the southern by the rotation of the earth on its axis (when facing the Equator). This is called the Coriolis Effect.</a:t>
            </a:r>
          </a:p>
          <a:p>
            <a:pPr marL="375920" indent="-375920" defTabSz="467359">
              <a:spcBef>
                <a:spcPts val="1400"/>
              </a:spcBef>
              <a:defRPr sz="2560"/>
            </a:pPr>
            <a:r>
              <a:rPr b="1" dirty="0">
                <a:latin typeface="Iowan Old Style Roman" panose="02040602040506020204" pitchFamily="18" charset="77"/>
              </a:rPr>
              <a:t>Spatial Variations</a:t>
            </a:r>
            <a:r>
              <a:rPr dirty="0">
                <a:latin typeface="Iowan Old Style Roman" panose="02040602040506020204" pitchFamily="18" charset="77"/>
              </a:rPr>
              <a:t> through altitude, latitude, and land and sea proximity.</a:t>
            </a:r>
          </a:p>
          <a:p>
            <a:pPr marL="375920" indent="-375920" defTabSz="467359">
              <a:spcBef>
                <a:spcPts val="1400"/>
              </a:spcBef>
              <a:defRPr sz="2560"/>
            </a:pPr>
            <a:r>
              <a:rPr b="1" dirty="0">
                <a:latin typeface="Iowan Old Style Roman" panose="02040602040506020204" pitchFamily="18" charset="77"/>
              </a:rPr>
              <a:t>Temporal Variations</a:t>
            </a:r>
            <a:r>
              <a:rPr dirty="0">
                <a:latin typeface="Iowan Old Style Roman" panose="02040602040506020204" pitchFamily="18" charset="77"/>
              </a:rPr>
              <a:t> through day and night, season, climate variability and climate change (e.g. shifting climatic belts).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1136235-glacier-wallpaper-1920x1080-for-windows.jpg" descr="1136235-glacier-wallpaper-1920x1080-for-windows.jpg"/>
          <p:cNvPicPr>
            <a:picLocks noGrp="1" noChangeAspect="1"/>
          </p:cNvPicPr>
          <p:nvPr>
            <p:ph type="pic" idx="13"/>
          </p:nvPr>
        </p:nvPicPr>
        <p:blipFill>
          <a:blip r:embed="rId2"/>
          <a:srcRect l="45359" r="17507"/>
          <a:stretch>
            <a:fillRect/>
          </a:stretch>
        </p:blipFill>
        <p:spPr>
          <a:xfrm>
            <a:off x="0" y="0"/>
            <a:ext cx="6438900" cy="9753600"/>
          </a:xfrm>
          <a:prstGeom prst="rect">
            <a:avLst/>
          </a:prstGeom>
        </p:spPr>
      </p:pic>
      <p:sp>
        <p:nvSpPr>
          <p:cNvPr id="135" name="Line"/>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6" name="Syllabus Point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Syllabus Points</a:t>
            </a:r>
          </a:p>
        </p:txBody>
      </p:sp>
      <p:sp>
        <p:nvSpPr>
          <p:cNvPr id="137" name="The spatial distribution of the world’s rainfall and temperature patterns…"/>
          <p:cNvSpPr txBox="1">
            <a:spLocks noGrp="1"/>
          </p:cNvSpPr>
          <p:nvPr>
            <p:ph type="body" sz="half" idx="1"/>
          </p:nvPr>
        </p:nvSpPr>
        <p:spPr>
          <a:prstGeom prst="rect">
            <a:avLst/>
          </a:prstGeom>
        </p:spPr>
        <p:txBody>
          <a:bodyPr/>
          <a:lstStyle/>
          <a:p>
            <a:r>
              <a:rPr dirty="0">
                <a:latin typeface="Iowan Old Style Roman" panose="02040602040506020204" pitchFamily="18" charset="77"/>
              </a:rPr>
              <a:t>The spatial distribution of the world’s rainfall and temperature patterns </a:t>
            </a:r>
          </a:p>
          <a:p>
            <a:r>
              <a:rPr dirty="0">
                <a:latin typeface="Iowan Old Style Roman" panose="02040602040506020204" pitchFamily="18" charset="77"/>
              </a:rPr>
              <a:t>The key elements of the following natural systems: heat budget (including the greenhouse effect), hydrological cycle, carbon cycle and atmospheric circulation, and the ways in which they interact to influence the Earth’s climate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3" name="Interaction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Interactions</a:t>
            </a:r>
          </a:p>
        </p:txBody>
      </p:sp>
      <p:graphicFrame>
        <p:nvGraphicFramePr>
          <p:cNvPr id="3" name="Table 2">
            <a:extLst>
              <a:ext uri="{FF2B5EF4-FFF2-40B4-BE49-F238E27FC236}">
                <a16:creationId xmlns:a16="http://schemas.microsoft.com/office/drawing/2014/main" id="{A1A3DCFE-5023-E841-9C2B-F9284F643E41}"/>
              </a:ext>
            </a:extLst>
          </p:cNvPr>
          <p:cNvGraphicFramePr>
            <a:graphicFrameLocks noGrp="1"/>
          </p:cNvGraphicFramePr>
          <p:nvPr>
            <p:extLst>
              <p:ext uri="{D42A27DB-BD31-4B8C-83A1-F6EECF244321}">
                <p14:modId xmlns:p14="http://schemas.microsoft.com/office/powerpoint/2010/main" val="3399795947"/>
              </p:ext>
            </p:extLst>
          </p:nvPr>
        </p:nvGraphicFramePr>
        <p:xfrm>
          <a:off x="798490" y="1809061"/>
          <a:ext cx="11634810" cy="7566080"/>
        </p:xfrm>
        <a:graphic>
          <a:graphicData uri="http://schemas.openxmlformats.org/drawingml/2006/table">
            <a:tbl>
              <a:tblPr firstRow="1" bandRow="1">
                <a:tableStyleId>{7E9639D4-E3E2-4D34-9284-5A2195B3D0D7}</a:tableStyleId>
              </a:tblPr>
              <a:tblGrid>
                <a:gridCol w="2063980">
                  <a:extLst>
                    <a:ext uri="{9D8B030D-6E8A-4147-A177-3AD203B41FA5}">
                      <a16:colId xmlns:a16="http://schemas.microsoft.com/office/drawing/2014/main" val="2178408019"/>
                    </a:ext>
                  </a:extLst>
                </a:gridCol>
                <a:gridCol w="9570830">
                  <a:extLst>
                    <a:ext uri="{9D8B030D-6E8A-4147-A177-3AD203B41FA5}">
                      <a16:colId xmlns:a16="http://schemas.microsoft.com/office/drawing/2014/main" val="23873334"/>
                    </a:ext>
                  </a:extLst>
                </a:gridCol>
              </a:tblGrid>
              <a:tr h="494720">
                <a:tc gridSpan="2">
                  <a:txBody>
                    <a:bodyPr/>
                    <a:lstStyle/>
                    <a:p>
                      <a:pPr algn="l"/>
                      <a:r>
                        <a:rPr lang="en-US" sz="2000" dirty="0">
                          <a:latin typeface="Iowan Old Style Roman" panose="02040602040506020204" pitchFamily="18" charset="77"/>
                        </a:rPr>
                        <a:t>Interactions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2766710319"/>
                  </a:ext>
                </a:extLst>
              </a:tr>
              <a:tr h="1423168">
                <a:tc>
                  <a:txBody>
                    <a:bodyPr/>
                    <a:lstStyle/>
                    <a:p>
                      <a:pPr algn="l"/>
                      <a:r>
                        <a:rPr lang="en-US" sz="2000" dirty="0">
                          <a:latin typeface="Iowan Old Style Roman" panose="02040602040506020204" pitchFamily="18" charset="77"/>
                        </a:rPr>
                        <a:t>Heat Budget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r>
                        <a:rPr lang="en-AU" sz="2000" u="none" strike="noStrike" cap="none" spc="0" baseline="0" dirty="0">
                          <a:effectLst/>
                          <a:uFillTx/>
                          <a:latin typeface="Iowan Old Style Roman" panose="02040602040506020204" pitchFamily="18" charset="77"/>
                          <a:sym typeface="DIN Alternate"/>
                        </a:rPr>
                        <a:t>Utilises the </a:t>
                      </a:r>
                      <a:r>
                        <a:rPr lang="en-AU" sz="2000" b="1" u="none" strike="noStrike" cap="none" spc="0" baseline="0" dirty="0">
                          <a:effectLst/>
                          <a:uFillTx/>
                          <a:latin typeface="Iowan Old Style Roman" panose="02040602040506020204" pitchFamily="18" charset="77"/>
                          <a:sym typeface="DIN Alternate"/>
                        </a:rPr>
                        <a:t>Carbon Cycle </a:t>
                      </a:r>
                      <a:r>
                        <a:rPr lang="en-AU" sz="2000" u="none" strike="noStrike" cap="none" spc="0" baseline="0" dirty="0">
                          <a:effectLst/>
                          <a:uFillTx/>
                          <a:latin typeface="Iowan Old Style Roman" panose="02040602040506020204" pitchFamily="18" charset="77"/>
                          <a:sym typeface="DIN Alternate"/>
                        </a:rPr>
                        <a:t>for storage of heat in the Greenhouse Effect.</a:t>
                      </a:r>
                    </a:p>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r>
                        <a:rPr lang="en-AU" sz="2000" u="none" strike="noStrike" cap="none" spc="0" baseline="0" dirty="0">
                          <a:effectLst/>
                          <a:uFillTx/>
                          <a:latin typeface="Iowan Old Style Roman" panose="02040602040506020204" pitchFamily="18" charset="77"/>
                          <a:sym typeface="DIN Alternate"/>
                        </a:rPr>
                        <a:t> Utilises the </a:t>
                      </a:r>
                      <a:r>
                        <a:rPr lang="en-AU" sz="2000" b="1" u="none" strike="noStrike" cap="none" spc="0" baseline="0" dirty="0">
                          <a:effectLst/>
                          <a:uFillTx/>
                          <a:latin typeface="Iowan Old Style Roman" panose="02040602040506020204" pitchFamily="18" charset="77"/>
                          <a:sym typeface="DIN Alternate"/>
                        </a:rPr>
                        <a:t>Hydrological Cycle </a:t>
                      </a:r>
                      <a:r>
                        <a:rPr lang="en-AU" sz="2000" u="none" strike="noStrike" cap="none" spc="0" baseline="0" dirty="0">
                          <a:effectLst/>
                          <a:uFillTx/>
                          <a:latin typeface="Iowan Old Style Roman" panose="02040602040506020204" pitchFamily="18" charset="77"/>
                          <a:sym typeface="DIN Alternate"/>
                        </a:rPr>
                        <a:t>for transfer of heat in ocean currents and reflection off clouds. </a:t>
                      </a:r>
                    </a:p>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r>
                        <a:rPr lang="en-AU" sz="2000" u="none" strike="noStrike" cap="none" spc="0" baseline="0" dirty="0">
                          <a:effectLst/>
                          <a:uFillTx/>
                          <a:latin typeface="Iowan Old Style Roman" panose="02040602040506020204" pitchFamily="18" charset="77"/>
                          <a:sym typeface="DIN Alternate"/>
                        </a:rPr>
                        <a:t> Utilises </a:t>
                      </a:r>
                      <a:r>
                        <a:rPr lang="en-AU" sz="2000" b="1" u="none" strike="noStrike" cap="none" spc="0" baseline="0" dirty="0">
                          <a:effectLst/>
                          <a:uFillTx/>
                          <a:latin typeface="Iowan Old Style Roman" panose="02040602040506020204" pitchFamily="18" charset="77"/>
                          <a:sym typeface="DIN Alternate"/>
                        </a:rPr>
                        <a:t>Atmospheric Circulation </a:t>
                      </a:r>
                      <a:r>
                        <a:rPr lang="en-AU" sz="2000" u="none" strike="noStrike" cap="none" spc="0" baseline="0" dirty="0">
                          <a:effectLst/>
                          <a:uFillTx/>
                          <a:latin typeface="Iowan Old Style Roman" panose="02040602040506020204" pitchFamily="18" charset="77"/>
                          <a:sym typeface="DIN Alternate"/>
                        </a:rPr>
                        <a:t>for transfer of heat in pressure systems. </a:t>
                      </a:r>
                      <a:endParaRPr lang="en-AU" sz="2000" dirty="0">
                        <a:effectLst/>
                        <a:latin typeface="Iowan Old Style Roman" panose="02040602040506020204" pitchFamily="18" charset="77"/>
                      </a:endParaRPr>
                    </a:p>
                    <a:p>
                      <a:pPr algn="l"/>
                      <a:endParaRPr lang="en-US" sz="2000" dirty="0">
                        <a:latin typeface="Iowan Old Style Roman" panose="02040602040506020204" pitchFamily="18"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619077"/>
                  </a:ext>
                </a:extLst>
              </a:tr>
              <a:tr h="1748463">
                <a:tc>
                  <a:txBody>
                    <a:bodyPr/>
                    <a:lstStyle/>
                    <a:p>
                      <a:pPr algn="l"/>
                      <a:r>
                        <a:rPr lang="en-US" sz="2000" dirty="0">
                          <a:latin typeface="Iowan Old Style Roman" panose="02040602040506020204" pitchFamily="18" charset="77"/>
                        </a:rPr>
                        <a:t>Hydrological Cycle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r>
                        <a:rPr lang="en-AU" sz="2000" u="none" strike="noStrike" cap="none" spc="0" baseline="0" dirty="0">
                          <a:effectLst/>
                          <a:uFillTx/>
                          <a:latin typeface="Iowan Old Style Roman" panose="02040602040506020204" pitchFamily="18" charset="77"/>
                          <a:sym typeface="DIN Alternate"/>
                        </a:rPr>
                        <a:t>Utilises the </a:t>
                      </a:r>
                      <a:r>
                        <a:rPr lang="en-AU" sz="2000" b="1" u="none" strike="noStrike" cap="none" spc="0" baseline="0" dirty="0">
                          <a:effectLst/>
                          <a:uFillTx/>
                          <a:latin typeface="Iowan Old Style Roman" panose="02040602040506020204" pitchFamily="18" charset="77"/>
                          <a:sym typeface="DIN Alternate"/>
                        </a:rPr>
                        <a:t>Heat Budget </a:t>
                      </a:r>
                      <a:r>
                        <a:rPr lang="en-AU" sz="2000" u="none" strike="noStrike" cap="none" spc="0" baseline="0" dirty="0">
                          <a:effectLst/>
                          <a:uFillTx/>
                          <a:latin typeface="Iowan Old Style Roman" panose="02040602040506020204" pitchFamily="18" charset="77"/>
                          <a:sym typeface="DIN Alternate"/>
                        </a:rPr>
                        <a:t>for processes of evaporation, condensation and precipitation. </a:t>
                      </a:r>
                    </a:p>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r>
                        <a:rPr lang="en-AU" sz="2000" u="none" strike="noStrike" cap="none" spc="0" baseline="0" dirty="0">
                          <a:effectLst/>
                          <a:uFillTx/>
                          <a:latin typeface="Iowan Old Style Roman" panose="02040602040506020204" pitchFamily="18" charset="77"/>
                          <a:sym typeface="DIN Alternate"/>
                        </a:rPr>
                        <a:t>Utilises </a:t>
                      </a:r>
                      <a:r>
                        <a:rPr lang="en-AU" sz="2000" b="1" i="0" u="none" strike="noStrike" cap="none" spc="0" baseline="0" dirty="0">
                          <a:effectLst/>
                          <a:uFillTx/>
                          <a:latin typeface="Iowan Old Style Roman" panose="02040602040506020204" pitchFamily="18" charset="77"/>
                          <a:sym typeface="DIN Alternate"/>
                        </a:rPr>
                        <a:t>Atmospheric Circulation </a:t>
                      </a:r>
                      <a:r>
                        <a:rPr lang="en-AU" sz="2000" u="none" strike="noStrike" cap="none" spc="0" baseline="0" dirty="0">
                          <a:effectLst/>
                          <a:uFillTx/>
                          <a:latin typeface="Iowan Old Style Roman" panose="02040602040506020204" pitchFamily="18" charset="77"/>
                          <a:sym typeface="DIN Alternate"/>
                        </a:rPr>
                        <a:t>for advection currents and upward rain-bearing systems. </a:t>
                      </a:r>
                      <a:endParaRPr lang="en-AU" sz="2000" dirty="0">
                        <a:effectLst/>
                        <a:latin typeface="Iowan Old Style Roman" panose="02040602040506020204" pitchFamily="18" charset="77"/>
                      </a:endParaRPr>
                    </a:p>
                    <a:p>
                      <a:pPr marL="285750" marR="0" lvl="0" indent="-285750" algn="l" defTabSz="584200" eaLnBrk="1" fontAlgn="auto" latinLnBrk="0" hangingPunct="1">
                        <a:lnSpc>
                          <a:spcPct val="100000"/>
                        </a:lnSpc>
                        <a:spcBef>
                          <a:spcPts val="0"/>
                        </a:spcBef>
                        <a:spcAft>
                          <a:spcPts val="0"/>
                        </a:spcAft>
                        <a:buClrTx/>
                        <a:buSzTx/>
                        <a:buFont typeface="Wingdings" pitchFamily="2" charset="2"/>
                        <a:buChar char="Ø"/>
                        <a:tabLst/>
                        <a:defRPr/>
                      </a:pPr>
                      <a:endParaRPr lang="en-AU" sz="2000" dirty="0">
                        <a:latin typeface="Iowan Old Style Roman" panose="02040602040506020204" pitchFamily="18" charset="77"/>
                      </a:endParaRPr>
                    </a:p>
                    <a:p>
                      <a:pPr algn="l"/>
                      <a:endParaRPr lang="en-US" sz="2000" dirty="0">
                        <a:latin typeface="Iowan Old Style Roman" panose="02040602040506020204" pitchFamily="18"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0531539"/>
                  </a:ext>
                </a:extLst>
              </a:tr>
              <a:tr h="1423168">
                <a:tc>
                  <a:txBody>
                    <a:bodyPr/>
                    <a:lstStyle/>
                    <a:p>
                      <a:pPr algn="l"/>
                      <a:r>
                        <a:rPr lang="en-US" sz="2000" dirty="0">
                          <a:latin typeface="Iowan Old Style Roman" panose="02040602040506020204" pitchFamily="18" charset="77"/>
                        </a:rPr>
                        <a:t>Carbon Cycle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Utilises </a:t>
                      </a:r>
                      <a:r>
                        <a:rPr lang="en-AU" sz="2000" b="1" u="none" strike="noStrike" cap="none" spc="0" baseline="0" dirty="0">
                          <a:effectLst/>
                          <a:uFillTx/>
                          <a:latin typeface="Iowan Old Style Roman" panose="02040602040506020204" pitchFamily="18" charset="77"/>
                          <a:sym typeface="DIN Alternate"/>
                        </a:rPr>
                        <a:t>Atmospheric Circulation </a:t>
                      </a:r>
                      <a:r>
                        <a:rPr lang="en-AU" sz="2000" u="none" strike="noStrike" cap="none" spc="0" baseline="0" dirty="0">
                          <a:effectLst/>
                          <a:uFillTx/>
                          <a:latin typeface="Iowan Old Style Roman" panose="02040602040506020204" pitchFamily="18" charset="77"/>
                          <a:sym typeface="DIN Alternate"/>
                        </a:rPr>
                        <a:t>for locations of the enhanced greenhouse effect.</a:t>
                      </a:r>
                    </a:p>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Utilises the </a:t>
                      </a:r>
                      <a:r>
                        <a:rPr lang="en-AU" sz="2000" b="1" u="none" strike="noStrike" cap="none" spc="0" baseline="0" dirty="0">
                          <a:effectLst/>
                          <a:uFillTx/>
                          <a:latin typeface="Iowan Old Style Roman" panose="02040602040506020204" pitchFamily="18" charset="77"/>
                          <a:sym typeface="DIN Alternate"/>
                        </a:rPr>
                        <a:t>Heat Budget </a:t>
                      </a:r>
                      <a:r>
                        <a:rPr lang="en-AU" sz="2000" u="none" strike="noStrike" cap="none" spc="0" baseline="0" dirty="0">
                          <a:effectLst/>
                          <a:uFillTx/>
                          <a:latin typeface="Iowan Old Style Roman" panose="02040602040506020204" pitchFamily="18" charset="77"/>
                          <a:sym typeface="DIN Alternate"/>
                        </a:rPr>
                        <a:t>for enhanced heating and cooling. </a:t>
                      </a:r>
                    </a:p>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Utilises the </a:t>
                      </a:r>
                      <a:r>
                        <a:rPr lang="en-AU" sz="2000" b="1" u="none" strike="noStrike" cap="none" spc="0" baseline="0" dirty="0">
                          <a:effectLst/>
                          <a:uFillTx/>
                          <a:latin typeface="Iowan Old Style Roman" panose="02040602040506020204" pitchFamily="18" charset="77"/>
                          <a:sym typeface="DIN Alternate"/>
                        </a:rPr>
                        <a:t>Hydrological Cycle </a:t>
                      </a:r>
                      <a:r>
                        <a:rPr lang="en-AU" sz="2000" u="none" strike="noStrike" cap="none" spc="0" baseline="0" dirty="0">
                          <a:effectLst/>
                          <a:uFillTx/>
                          <a:latin typeface="Iowan Old Style Roman" panose="02040602040506020204" pitchFamily="18" charset="77"/>
                          <a:sym typeface="DIN Alternate"/>
                        </a:rPr>
                        <a:t>for the transfer of CO2 from oceans. </a:t>
                      </a:r>
                      <a:endParaRPr lang="en-AU" sz="2000" dirty="0">
                        <a:effectLst/>
                        <a:latin typeface="Iowan Old Style Roman" panose="02040602040506020204" pitchFamily="18" charset="77"/>
                      </a:endParaRPr>
                    </a:p>
                    <a:p>
                      <a:pPr algn="l"/>
                      <a:endParaRPr lang="en-US" sz="2000" dirty="0">
                        <a:latin typeface="Iowan Old Style Roman" panose="02040602040506020204" pitchFamily="18"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1809017"/>
                  </a:ext>
                </a:extLst>
              </a:tr>
              <a:tr h="1748463">
                <a:tc>
                  <a:txBody>
                    <a:bodyPr/>
                    <a:lstStyle/>
                    <a:p>
                      <a:pPr algn="l"/>
                      <a:r>
                        <a:rPr lang="en-US" sz="2000" dirty="0">
                          <a:latin typeface="Iowan Old Style Roman" panose="02040602040506020204" pitchFamily="18" charset="77"/>
                        </a:rPr>
                        <a:t>Atmospheric Circulation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Utilises the </a:t>
                      </a:r>
                      <a:r>
                        <a:rPr lang="en-AU" sz="2000" b="1" u="none" strike="noStrike" cap="none" spc="0" baseline="0" dirty="0">
                          <a:effectLst/>
                          <a:uFillTx/>
                          <a:latin typeface="Iowan Old Style Roman" panose="02040602040506020204" pitchFamily="18" charset="77"/>
                          <a:sym typeface="DIN Alternate"/>
                        </a:rPr>
                        <a:t>Heat Budget </a:t>
                      </a:r>
                      <a:r>
                        <a:rPr lang="en-AU" sz="2000" u="none" strike="noStrike" cap="none" spc="0" baseline="0" dirty="0">
                          <a:effectLst/>
                          <a:uFillTx/>
                          <a:latin typeface="Iowan Old Style Roman" panose="02040602040506020204" pitchFamily="18" charset="77"/>
                          <a:sym typeface="DIN Alternate"/>
                        </a:rPr>
                        <a:t>for creation of high and low pressure systems and their intensity. </a:t>
                      </a:r>
                    </a:p>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 Utilises the </a:t>
                      </a:r>
                      <a:r>
                        <a:rPr lang="en-AU" sz="2000" b="1" u="none" strike="noStrike" cap="none" spc="0" baseline="0" dirty="0">
                          <a:effectLst/>
                          <a:uFillTx/>
                          <a:latin typeface="Iowan Old Style Roman" panose="02040602040506020204" pitchFamily="18" charset="77"/>
                          <a:sym typeface="DIN Alternate"/>
                        </a:rPr>
                        <a:t>Hydrological Cycle </a:t>
                      </a:r>
                      <a:r>
                        <a:rPr lang="en-AU" sz="2000" u="none" strike="noStrike" cap="none" spc="0" baseline="0" dirty="0">
                          <a:effectLst/>
                          <a:uFillTx/>
                          <a:latin typeface="Iowan Old Style Roman" panose="02040602040506020204" pitchFamily="18" charset="77"/>
                          <a:sym typeface="DIN Alternate"/>
                        </a:rPr>
                        <a:t>for locations of high and low precipitation. </a:t>
                      </a:r>
                      <a:endParaRPr lang="en-AU" sz="2000" dirty="0">
                        <a:effectLst/>
                        <a:latin typeface="Iowan Old Style Roman" panose="02040602040506020204" pitchFamily="18" charset="77"/>
                      </a:endParaRPr>
                    </a:p>
                    <a:p>
                      <a:pPr marL="285750" indent="-285750" algn="l">
                        <a:buFont typeface="Wingdings" pitchFamily="2" charset="2"/>
                        <a:buChar char="Ø"/>
                      </a:pPr>
                      <a:r>
                        <a:rPr lang="en-AU" sz="2000" u="none" strike="noStrike" cap="none" spc="0" baseline="0" dirty="0">
                          <a:effectLst/>
                          <a:uFillTx/>
                          <a:latin typeface="Iowan Old Style Roman" panose="02040602040506020204" pitchFamily="18" charset="77"/>
                          <a:sym typeface="DIN Alternate"/>
                        </a:rPr>
                        <a:t> Utilises the </a:t>
                      </a:r>
                      <a:r>
                        <a:rPr lang="en-AU" sz="2000" b="1" u="none" strike="noStrike" cap="none" spc="0" baseline="0" dirty="0">
                          <a:effectLst/>
                          <a:uFillTx/>
                          <a:latin typeface="Iowan Old Style Roman" panose="02040602040506020204" pitchFamily="18" charset="77"/>
                          <a:sym typeface="DIN Alternate"/>
                        </a:rPr>
                        <a:t>Carbon Cycle </a:t>
                      </a:r>
                      <a:r>
                        <a:rPr lang="en-AU" sz="2000" u="none" strike="noStrike" cap="none" spc="0" baseline="0" dirty="0">
                          <a:effectLst/>
                          <a:uFillTx/>
                          <a:latin typeface="Iowan Old Style Roman" panose="02040602040506020204" pitchFamily="18" charset="77"/>
                          <a:sym typeface="DIN Alternate"/>
                        </a:rPr>
                        <a:t>for the intensity and prevalence of rain, drought, storms, etc. </a:t>
                      </a:r>
                      <a:endParaRPr lang="en-AU" sz="2000" dirty="0">
                        <a:effectLst/>
                        <a:latin typeface="Iowan Old Style Roman" panose="02040602040506020204" pitchFamily="18" charset="77"/>
                      </a:endParaRPr>
                    </a:p>
                    <a:p>
                      <a:pPr marL="285750" indent="-285750" algn="l">
                        <a:buFont typeface="Wingdings" pitchFamily="2" charset="2"/>
                        <a:buChar char="Ø"/>
                      </a:pPr>
                      <a:endParaRPr lang="en-US" sz="2000" dirty="0">
                        <a:latin typeface="Iowan Old Style Roman" panose="02040602040506020204" pitchFamily="18"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6465867"/>
                  </a:ext>
                </a:extLst>
              </a:tr>
            </a:tbl>
          </a:graphicData>
        </a:graphic>
      </p:graphicFrame>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patial distribution (lapdog)"/>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Spatial distribution (lapdog)</a:t>
            </a:r>
          </a:p>
        </p:txBody>
      </p:sp>
      <p:sp>
        <p:nvSpPr>
          <p:cNvPr id="141" name="TEMPERATURE…"/>
          <p:cNvSpPr txBox="1">
            <a:spLocks noGrp="1"/>
          </p:cNvSpPr>
          <p:nvPr>
            <p:ph type="body" idx="1"/>
          </p:nvPr>
        </p:nvSpPr>
        <p:spPr>
          <a:prstGeom prst="rect">
            <a:avLst/>
          </a:prstGeom>
        </p:spPr>
        <p:txBody>
          <a:bodyPr/>
          <a:lstStyle/>
          <a:p>
            <a:pPr marL="310134" indent="-310134" defTabSz="385572">
              <a:spcBef>
                <a:spcPts val="1100"/>
              </a:spcBef>
              <a:defRPr sz="2112"/>
            </a:pPr>
            <a:r>
              <a:rPr dirty="0">
                <a:latin typeface="Iowan Old Style Roman" panose="02040602040506020204" pitchFamily="18" charset="77"/>
              </a:rPr>
              <a:t>TEMPERATURE </a:t>
            </a:r>
          </a:p>
          <a:p>
            <a:pPr marL="620268" lvl="1" indent="-310134" defTabSz="385572">
              <a:spcBef>
                <a:spcPts val="1100"/>
              </a:spcBef>
              <a:defRPr sz="2112"/>
            </a:pPr>
            <a:r>
              <a:rPr dirty="0">
                <a:latin typeface="Iowan Old Style Roman" panose="02040602040506020204" pitchFamily="18" charset="77"/>
              </a:rPr>
              <a:t>Greater extremes in the Northern Hemisphere due to larger land masses. </a:t>
            </a:r>
          </a:p>
          <a:p>
            <a:pPr marL="620268" lvl="1" indent="-310134" defTabSz="385572">
              <a:spcBef>
                <a:spcPts val="1100"/>
              </a:spcBef>
              <a:defRPr sz="2112"/>
            </a:pPr>
            <a:r>
              <a:rPr dirty="0">
                <a:latin typeface="Iowan Old Style Roman" panose="02040602040506020204" pitchFamily="18" charset="77"/>
              </a:rPr>
              <a:t>Greater variations in land temperatures compared with the ocean.</a:t>
            </a:r>
          </a:p>
          <a:p>
            <a:pPr marL="620268" lvl="1" indent="-310134" defTabSz="385572">
              <a:spcBef>
                <a:spcPts val="1100"/>
              </a:spcBef>
              <a:defRPr sz="2112"/>
            </a:pPr>
            <a:r>
              <a:rPr dirty="0">
                <a:latin typeface="Iowan Old Style Roman" panose="02040602040506020204" pitchFamily="18" charset="77"/>
              </a:rPr>
              <a:t>Temperatures decrease with more proximity away from the Equator.</a:t>
            </a:r>
          </a:p>
          <a:p>
            <a:pPr marL="620268" lvl="1" indent="-310134" defTabSz="385572">
              <a:spcBef>
                <a:spcPts val="1100"/>
              </a:spcBef>
              <a:defRPr sz="2112"/>
            </a:pPr>
            <a:r>
              <a:rPr dirty="0">
                <a:latin typeface="Iowan Old Style Roman" panose="02040602040506020204" pitchFamily="18" charset="77"/>
              </a:rPr>
              <a:t>Seasonal temperatures fluctuate with humidity. </a:t>
            </a:r>
          </a:p>
          <a:p>
            <a:pPr marL="620268" lvl="1" indent="-310134" defTabSz="385572">
              <a:spcBef>
                <a:spcPts val="1100"/>
              </a:spcBef>
              <a:defRPr sz="2112"/>
            </a:pPr>
            <a:r>
              <a:rPr dirty="0">
                <a:latin typeface="Iowan Old Style Roman" panose="02040602040506020204" pitchFamily="18" charset="77"/>
              </a:rPr>
              <a:t>Coastal temperatures are more moderate than inland. </a:t>
            </a:r>
          </a:p>
          <a:p>
            <a:pPr marL="310134" indent="-310134" defTabSz="385572">
              <a:spcBef>
                <a:spcPts val="1100"/>
              </a:spcBef>
              <a:defRPr sz="2112"/>
            </a:pPr>
            <a:r>
              <a:rPr dirty="0">
                <a:latin typeface="Iowan Old Style Roman" panose="02040602040506020204" pitchFamily="18" charset="77"/>
              </a:rPr>
              <a:t>PRECIPITATION </a:t>
            </a:r>
          </a:p>
          <a:p>
            <a:pPr marL="620268" lvl="1" indent="-310134" defTabSz="385572">
              <a:spcBef>
                <a:spcPts val="1100"/>
              </a:spcBef>
              <a:defRPr sz="2112"/>
            </a:pPr>
            <a:r>
              <a:rPr dirty="0">
                <a:latin typeface="Iowan Old Style Roman" panose="02040602040506020204" pitchFamily="18" charset="77"/>
              </a:rPr>
              <a:t> Equatorial regions have the highest average precipitation due to the tropical climatic zone.</a:t>
            </a:r>
          </a:p>
          <a:p>
            <a:pPr marL="620268" lvl="1" indent="-310134" defTabSz="385572">
              <a:spcBef>
                <a:spcPts val="1100"/>
              </a:spcBef>
              <a:defRPr sz="2112"/>
            </a:pPr>
            <a:r>
              <a:rPr dirty="0">
                <a:latin typeface="Iowan Old Style Roman" panose="02040602040506020204" pitchFamily="18" charset="77"/>
              </a:rPr>
              <a:t>Deserts occur in the interiors of continents, in the latitudes of high-pressure systems. </a:t>
            </a:r>
          </a:p>
          <a:p>
            <a:pPr marL="620268" lvl="1" indent="-310134" defTabSz="385572">
              <a:spcBef>
                <a:spcPts val="1100"/>
              </a:spcBef>
              <a:defRPr sz="2112"/>
            </a:pPr>
            <a:r>
              <a:rPr dirty="0">
                <a:latin typeface="Iowan Old Style Roman" panose="02040602040506020204" pitchFamily="18" charset="77"/>
              </a:rPr>
              <a:t>Proximity to cool ocean currents leads to less precipitation.</a:t>
            </a:r>
          </a:p>
          <a:p>
            <a:pPr marL="620268" lvl="1" indent="-310134" defTabSz="385572">
              <a:spcBef>
                <a:spcPts val="1100"/>
              </a:spcBef>
              <a:defRPr sz="2112"/>
            </a:pPr>
            <a:r>
              <a:rPr dirty="0">
                <a:latin typeface="Iowan Old Style Roman" panose="02040602040506020204" pitchFamily="18" charset="77"/>
              </a:rPr>
              <a:t>Cold air masses over polar regions contain little to no rainfall.</a:t>
            </a:r>
          </a:p>
          <a:p>
            <a:pPr marL="620268" lvl="1" indent="-310134" defTabSz="385572">
              <a:spcBef>
                <a:spcPts val="1100"/>
              </a:spcBef>
              <a:defRPr sz="2112"/>
            </a:pPr>
            <a:r>
              <a:rPr dirty="0">
                <a:latin typeface="Iowan Old Style Roman" panose="02040602040506020204" pitchFamily="18" charset="77"/>
              </a:rPr>
              <a:t> When humid maritime meets cold air masses, precipitation forms.</a:t>
            </a:r>
          </a:p>
          <a:p>
            <a:pPr marL="620268" lvl="1" indent="-310134" defTabSz="385572">
              <a:spcBef>
                <a:spcPts val="1100"/>
              </a:spcBef>
              <a:defRPr sz="2112"/>
            </a:pPr>
            <a:r>
              <a:rPr dirty="0">
                <a:latin typeface="Iowan Old Style Roman" panose="02040602040506020204" pitchFamily="18" charset="77"/>
              </a:rPr>
              <a:t>Windward mountain slopes are locations for high precipitation, with leeward slopes producing less.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 descr="Image"/>
          <p:cNvPicPr>
            <a:picLocks noGrp="1" noChangeAspect="1"/>
          </p:cNvPicPr>
          <p:nvPr>
            <p:ph type="pic" idx="13"/>
          </p:nvPr>
        </p:nvPicPr>
        <p:blipFill>
          <a:blip r:embed="rId2"/>
          <a:srcRect t="5526" b="5526"/>
          <a:stretch>
            <a:fillRect/>
          </a:stretch>
        </p:blipFill>
        <p:spPr>
          <a:xfrm>
            <a:off x="558632" y="1761990"/>
            <a:ext cx="11568991" cy="7327584"/>
          </a:xfrm>
          <a:prstGeom prst="rect">
            <a:avLst/>
          </a:prstGeom>
        </p:spPr>
      </p:pic>
      <p:sp>
        <p:nvSpPr>
          <p:cNvPr id="144" name="(lapdog) Latitude"/>
          <p:cNvSpPr txBox="1"/>
          <p:nvPr/>
        </p:nvSpPr>
        <p:spPr>
          <a:xfrm>
            <a:off x="511857" y="630687"/>
            <a:ext cx="4136137" cy="756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2300"/>
              </a:spcBef>
              <a:defRPr sz="5200" i="0" cap="all" spc="0">
                <a:solidFill>
                  <a:srgbClr val="747676"/>
                </a:solidFill>
                <a:latin typeface="+mn-lt"/>
                <a:ea typeface="+mn-ea"/>
                <a:cs typeface="+mn-cs"/>
                <a:sym typeface="DIN Condensed"/>
              </a:defRPr>
            </a:lvl1pPr>
          </a:lstStyle>
          <a:p>
            <a:r>
              <a:t>(lapdog) Latitude </a:t>
            </a:r>
          </a:p>
        </p:txBody>
      </p:sp>
      <p:sp>
        <p:nvSpPr>
          <p:cNvPr id="145" name="Line"/>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age" descr="Image"/>
          <p:cNvPicPr>
            <a:picLocks noGrp="1" noChangeAspect="1"/>
          </p:cNvPicPr>
          <p:nvPr>
            <p:ph type="pic" idx="13"/>
          </p:nvPr>
        </p:nvPicPr>
        <p:blipFill>
          <a:blip r:embed="rId2"/>
          <a:srcRect r="2548"/>
          <a:stretch>
            <a:fillRect/>
          </a:stretch>
        </p:blipFill>
        <p:spPr>
          <a:xfrm>
            <a:off x="531647" y="2694972"/>
            <a:ext cx="6308795" cy="4363656"/>
          </a:xfrm>
          <a:prstGeom prst="rect">
            <a:avLst/>
          </a:prstGeom>
        </p:spPr>
      </p:pic>
      <p:sp>
        <p:nvSpPr>
          <p:cNvPr id="148" name="Line"/>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9" name="(LAPDOG) Altitude"/>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(LAPDOG) Altitude</a:t>
            </a:r>
          </a:p>
        </p:txBody>
      </p:sp>
      <p:sp>
        <p:nvSpPr>
          <p:cNvPr id="150" name="Temperature decreases 6.5 degrees Celsius every 1000m. At altitude there is more wind exposure affecting vegetation.…"/>
          <p:cNvSpPr txBox="1">
            <a:spLocks noGrp="1"/>
          </p:cNvSpPr>
          <p:nvPr>
            <p:ph type="body" sz="half" idx="1"/>
          </p:nvPr>
        </p:nvSpPr>
        <p:spPr>
          <a:prstGeom prst="rect">
            <a:avLst/>
          </a:prstGeom>
        </p:spPr>
        <p:txBody>
          <a:bodyPr/>
          <a:lstStyle/>
          <a:p>
            <a:r>
              <a:rPr dirty="0">
                <a:latin typeface="Iowan Old Style Roman" panose="02040602040506020204" pitchFamily="18" charset="77"/>
              </a:rPr>
              <a:t>Temperature decreases 6.5 degrees Celsius every 1000m. At altitude there is more wind exposure affecting vegetation. </a:t>
            </a:r>
          </a:p>
          <a:p>
            <a:r>
              <a:rPr dirty="0">
                <a:latin typeface="Iowan Old Style Roman" panose="02040602040506020204" pitchFamily="18" charset="77"/>
              </a:rPr>
              <a:t>With increasing altitude, there is lower atmospheric density and a corresponding decrease in greenhouse gases density. Therefore, as there are less greenhouse gasses, there is less capacity to retain heat and so temperature decreases.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 descr="Image"/>
          <p:cNvPicPr>
            <a:picLocks noGrp="1" noChangeAspect="1"/>
          </p:cNvPicPr>
          <p:nvPr>
            <p:ph type="pic" idx="13"/>
          </p:nvPr>
        </p:nvPicPr>
        <p:blipFill>
          <a:blip r:embed="rId2"/>
          <a:srcRect l="522" r="522"/>
          <a:stretch>
            <a:fillRect/>
          </a:stretch>
        </p:blipFill>
        <p:spPr>
          <a:xfrm>
            <a:off x="565150" y="1729792"/>
            <a:ext cx="11849101" cy="6803564"/>
          </a:xfrm>
          <a:prstGeom prst="rect">
            <a:avLst/>
          </a:prstGeom>
        </p:spPr>
      </p:pic>
      <p:sp>
        <p:nvSpPr>
          <p:cNvPr id="153" name="(LAPDOG) Prevailing Winds"/>
          <p:cNvSpPr txBox="1">
            <a:spLocks noGrp="1"/>
          </p:cNvSpPr>
          <p:nvPr>
            <p:ph type="body" sz="quarter" idx="1"/>
          </p:nvPr>
        </p:nvSpPr>
        <p:spPr>
          <a:xfrm>
            <a:off x="571500" y="175410"/>
            <a:ext cx="11861801" cy="1333501"/>
          </a:xfrm>
          <a:prstGeom prst="rect">
            <a:avLst/>
          </a:prstGeom>
        </p:spPr>
        <p:txBody>
          <a:bodyPr/>
          <a:lstStyle>
            <a:lvl1pPr>
              <a:spcBef>
                <a:spcPts val="2300"/>
              </a:spcBef>
              <a:defRPr sz="5200" i="0" cap="all" spc="0">
                <a:solidFill>
                  <a:srgbClr val="747676"/>
                </a:solidFill>
                <a:latin typeface="+mn-lt"/>
                <a:ea typeface="+mn-ea"/>
                <a:cs typeface="+mn-cs"/>
                <a:sym typeface="DIN Condensed"/>
              </a:defRPr>
            </a:lvl1pPr>
          </a:lstStyle>
          <a:p>
            <a:r>
              <a:t>(LAPDOG) Prevailing Winds</a:t>
            </a:r>
          </a:p>
        </p:txBody>
      </p:sp>
      <p:sp>
        <p:nvSpPr>
          <p:cNvPr id="154" name="Line"/>
          <p:cNvSpPr/>
          <p:nvPr/>
        </p:nvSpPr>
        <p:spPr>
          <a:xfrm>
            <a:off x="571499" y="987931"/>
            <a:ext cx="11861801" cy="1"/>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Line"/>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7" name="(Lapdog) dISTANCE FROM OCEAN"/>
          <p:cNvSpPr txBox="1">
            <a:spLocks noGrp="1"/>
          </p:cNvSpPr>
          <p:nvPr>
            <p:ph type="title"/>
          </p:nvPr>
        </p:nvSpPr>
        <p:spPr>
          <a:prstGeom prst="rect">
            <a:avLst/>
          </a:prstGeom>
        </p:spPr>
        <p:txBody>
          <a:bodyPr/>
          <a:lstStyle>
            <a:lvl1pPr defTabSz="455675">
              <a:spcBef>
                <a:spcPts val="1700"/>
              </a:spcBef>
              <a:defRPr sz="4055"/>
            </a:lvl1pPr>
          </a:lstStyle>
          <a:p>
            <a:r>
              <a:t>(Lapdog) dISTANCE FROM OCEAN</a:t>
            </a:r>
          </a:p>
        </p:txBody>
      </p:sp>
      <p:sp>
        <p:nvSpPr>
          <p:cNvPr id="158" name="Temperature becomes more extreme with increasing distance from the ocean.…"/>
          <p:cNvSpPr txBox="1">
            <a:spLocks noGrp="1"/>
          </p:cNvSpPr>
          <p:nvPr>
            <p:ph type="body" sz="half" idx="1"/>
          </p:nvPr>
        </p:nvSpPr>
        <p:spPr>
          <a:xfrm>
            <a:off x="7023100" y="1986282"/>
            <a:ext cx="5676637" cy="7718827"/>
          </a:xfrm>
          <a:prstGeom prst="rect">
            <a:avLst/>
          </a:prstGeom>
        </p:spPr>
        <p:txBody>
          <a:bodyPr/>
          <a:lstStyle/>
          <a:p>
            <a:pPr marL="329184" indent="-329184" defTabSz="473201">
              <a:spcBef>
                <a:spcPts val="1400"/>
              </a:spcBef>
              <a:defRPr sz="2268"/>
            </a:pPr>
            <a:r>
              <a:rPr dirty="0">
                <a:latin typeface="Iowan Old Style Roman" panose="02040602040506020204" pitchFamily="18" charset="77"/>
              </a:rPr>
              <a:t>Temperature becomes more extreme with increasing distance from the ocean.</a:t>
            </a:r>
          </a:p>
          <a:p>
            <a:pPr marL="329184" indent="-329184" defTabSz="473201">
              <a:spcBef>
                <a:spcPts val="1400"/>
              </a:spcBef>
              <a:defRPr sz="2268"/>
            </a:pPr>
            <a:r>
              <a:rPr dirty="0">
                <a:latin typeface="Iowan Old Style Roman" panose="02040602040506020204" pitchFamily="18" charset="77"/>
              </a:rPr>
              <a:t>Land temperature changes faster than the oceans temperature. Therefore during the day, the ocean temperature is still cool from the night however the land temperature has warmed more. This means that the coastal temperature is moderate however further inland it is far warmer.</a:t>
            </a:r>
          </a:p>
          <a:p>
            <a:pPr marL="329184" indent="-329184" defTabSz="473201">
              <a:spcBef>
                <a:spcPts val="1400"/>
              </a:spcBef>
              <a:defRPr sz="2268"/>
            </a:pPr>
            <a:r>
              <a:rPr dirty="0">
                <a:latin typeface="Iowan Old Style Roman" panose="02040602040506020204" pitchFamily="18" charset="77"/>
              </a:rPr>
              <a:t>This is also the case for night. The ocean retains the heat of the day better than the land and hence at night the ocean changes </a:t>
            </a:r>
            <a:r>
              <a:rPr sz="2400" dirty="0">
                <a:latin typeface="Iowan Old Style Roman" panose="02040602040506020204" pitchFamily="18" charset="77"/>
              </a:rPr>
              <a:t>temperature</a:t>
            </a:r>
            <a:r>
              <a:rPr dirty="0">
                <a:latin typeface="Iowan Old Style Roman" panose="02040602040506020204" pitchFamily="18" charset="77"/>
              </a:rPr>
              <a:t> slower than the land and is still warm, compared to the land which is now colder and hence coastal area are a moderate temperature </a:t>
            </a:r>
          </a:p>
        </p:txBody>
      </p:sp>
      <p:pic>
        <p:nvPicPr>
          <p:cNvPr id="159" name="Screen Shot 2019-12-28 at 6.33.58 pm.png" descr="Screen Shot 2019-12-28 at 6.33.58 pm.png"/>
          <p:cNvPicPr>
            <a:picLocks noChangeAspect="1"/>
          </p:cNvPicPr>
          <p:nvPr/>
        </p:nvPicPr>
        <p:blipFill>
          <a:blip r:embed="rId2"/>
          <a:srcRect l="8741" r="3300"/>
          <a:stretch>
            <a:fillRect/>
          </a:stretch>
        </p:blipFill>
        <p:spPr>
          <a:xfrm>
            <a:off x="81939" y="850900"/>
            <a:ext cx="6702355" cy="80518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 descr="Image"/>
          <p:cNvPicPr>
            <a:picLocks noGrp="1" noChangeAspect="1"/>
          </p:cNvPicPr>
          <p:nvPr>
            <p:ph type="pic" idx="13"/>
          </p:nvPr>
        </p:nvPicPr>
        <p:blipFill>
          <a:blip r:embed="rId2"/>
          <a:srcRect/>
          <a:stretch>
            <a:fillRect/>
          </a:stretch>
        </p:blipFill>
        <p:spPr>
          <a:xfrm>
            <a:off x="1589591" y="2192445"/>
            <a:ext cx="9408755" cy="7044806"/>
          </a:xfrm>
          <a:prstGeom prst="rect">
            <a:avLst/>
          </a:prstGeom>
        </p:spPr>
      </p:pic>
      <p:sp>
        <p:nvSpPr>
          <p:cNvPr id="162" name="(LAPDOG) Ocean Currents"/>
          <p:cNvSpPr txBox="1">
            <a:spLocks noGrp="1"/>
          </p:cNvSpPr>
          <p:nvPr>
            <p:ph type="body" sz="quarter" idx="1"/>
          </p:nvPr>
        </p:nvSpPr>
        <p:spPr>
          <a:xfrm>
            <a:off x="571499" y="708775"/>
            <a:ext cx="11861801" cy="1333501"/>
          </a:xfrm>
          <a:prstGeom prst="rect">
            <a:avLst/>
          </a:prstGeom>
        </p:spPr>
        <p:txBody>
          <a:bodyPr/>
          <a:lstStyle>
            <a:lvl1pPr>
              <a:spcBef>
                <a:spcPts val="2300"/>
              </a:spcBef>
              <a:defRPr sz="5200" i="0" cap="all" spc="0">
                <a:solidFill>
                  <a:srgbClr val="747676"/>
                </a:solidFill>
                <a:latin typeface="+mn-lt"/>
                <a:ea typeface="+mn-ea"/>
                <a:cs typeface="+mn-cs"/>
                <a:sym typeface="DIN Condensed"/>
              </a:defRPr>
            </a:lvl1pPr>
          </a:lstStyle>
          <a:p>
            <a:r>
              <a:t>(LAPDOG) Ocean Currents</a:t>
            </a:r>
          </a:p>
        </p:txBody>
      </p:sp>
      <p:sp>
        <p:nvSpPr>
          <p:cNvPr id="163" name="Line"/>
          <p:cNvSpPr/>
          <p:nvPr/>
        </p:nvSpPr>
        <p:spPr>
          <a:xfrm>
            <a:off x="571500" y="1574800"/>
            <a:ext cx="11861800" cy="0"/>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6" name="Title"/>
          <p:cNvSpPr txBox="1">
            <a:spLocks noGrp="1"/>
          </p:cNvSpPr>
          <p:nvPr>
            <p:ph type="title"/>
          </p:nvPr>
        </p:nvSpPr>
        <p:spPr>
          <a:prstGeom prst="rect">
            <a:avLst/>
          </a:prstGeom>
        </p:spPr>
        <p:txBody>
          <a:bodyPr/>
          <a:lstStyle/>
          <a:p>
            <a:pPr defTabSz="233679">
              <a:spcBef>
                <a:spcPts val="900"/>
              </a:spcBef>
              <a:defRPr sz="2080"/>
            </a:pPr>
            <a:endParaRPr/>
          </a:p>
        </p:txBody>
      </p:sp>
      <p:sp>
        <p:nvSpPr>
          <p:cNvPr id="167" name="(LAPDOG) Ocean Currents"/>
          <p:cNvSpPr txBox="1"/>
          <p:nvPr/>
        </p:nvSpPr>
        <p:spPr>
          <a:xfrm>
            <a:off x="571500" y="723899"/>
            <a:ext cx="5534377" cy="622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20000"/>
          </a:bodyPr>
          <a:lstStyle>
            <a:lvl1pPr defTabSz="461518">
              <a:spcBef>
                <a:spcPts val="1800"/>
              </a:spcBef>
              <a:defRPr sz="4108" i="0" cap="all" spc="0">
                <a:solidFill>
                  <a:srgbClr val="747676"/>
                </a:solidFill>
                <a:latin typeface="+mn-lt"/>
                <a:ea typeface="+mn-ea"/>
                <a:cs typeface="+mn-cs"/>
                <a:sym typeface="DIN Condensed"/>
              </a:defRPr>
            </a:lvl1pPr>
          </a:lstStyle>
          <a:p>
            <a:r>
              <a:t>(LAPDOG) Ocean Currents</a:t>
            </a:r>
          </a:p>
        </p:txBody>
      </p:sp>
      <p:sp>
        <p:nvSpPr>
          <p:cNvPr id="168" name="Warm currents containing warm water which produces more water vapour due to more evaporation and therefore more moisture in the air leading to clouds absorption of moisture leading to rainfall.…"/>
          <p:cNvSpPr txBox="1">
            <a:spLocks noGrp="1"/>
          </p:cNvSpPr>
          <p:nvPr>
            <p:ph type="body" idx="1"/>
          </p:nvPr>
        </p:nvSpPr>
        <p:spPr>
          <a:prstGeom prst="rect">
            <a:avLst/>
          </a:prstGeom>
        </p:spPr>
        <p:txBody>
          <a:bodyPr/>
          <a:lstStyle/>
          <a:p>
            <a:r>
              <a:rPr dirty="0">
                <a:latin typeface="Iowan Old Style Roman" panose="02040602040506020204" pitchFamily="18" charset="77"/>
              </a:rPr>
              <a:t>Warm currents containing warm water which produces more water </a:t>
            </a:r>
            <a:r>
              <a:rPr dirty="0" err="1">
                <a:latin typeface="Iowan Old Style Roman" panose="02040602040506020204" pitchFamily="18" charset="77"/>
              </a:rPr>
              <a:t>vapour</a:t>
            </a:r>
            <a:r>
              <a:rPr dirty="0">
                <a:latin typeface="Iowan Old Style Roman" panose="02040602040506020204" pitchFamily="18" charset="77"/>
              </a:rPr>
              <a:t> due to more evaporation and therefore more moisture in the air leading to clouds absorption of moisture leading to rainfall.</a:t>
            </a:r>
          </a:p>
          <a:p>
            <a:r>
              <a:rPr dirty="0">
                <a:latin typeface="Iowan Old Style Roman" panose="02040602040506020204" pitchFamily="18" charset="77"/>
              </a:rPr>
              <a:t>The cold water in the cold currents does not evaporate as much and therefore little moisture in the clouds and hence little/no rain.</a:t>
            </a:r>
          </a:p>
        </p:txBody>
      </p:sp>
    </p:spTree>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876</TotalTime>
  <Words>1183</Words>
  <Application>Microsoft Macintosh PowerPoint</Application>
  <PresentationFormat>Custom</PresentationFormat>
  <Paragraphs>89</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Baskerville</vt:lpstr>
      <vt:lpstr>DIN Alternate</vt:lpstr>
      <vt:lpstr>DIN Condensed</vt:lpstr>
      <vt:lpstr>Helvetica</vt:lpstr>
      <vt:lpstr>Helvetica Neue</vt:lpstr>
      <vt:lpstr>Iowan Old Style</vt:lpstr>
      <vt:lpstr>Iowan Old Style Roman</vt:lpstr>
      <vt:lpstr>Times</vt:lpstr>
      <vt:lpstr>Wingdings</vt:lpstr>
      <vt:lpstr>Zapf Dingbats</vt:lpstr>
      <vt:lpstr>New_Template9</vt:lpstr>
      <vt:lpstr>GCC Atar geography </vt:lpstr>
      <vt:lpstr>Syllabus Points</vt:lpstr>
      <vt:lpstr>Spatial distribution (lapdog)</vt:lpstr>
      <vt:lpstr>PowerPoint Presentation</vt:lpstr>
      <vt:lpstr>(LAPDOG) Altitude</vt:lpstr>
      <vt:lpstr>PowerPoint Presentation</vt:lpstr>
      <vt:lpstr>(Lapdog) dISTANCE FROM OCEAN</vt:lpstr>
      <vt:lpstr>PowerPoint Presentation</vt:lpstr>
      <vt:lpstr>PowerPoint Presentation</vt:lpstr>
      <vt:lpstr>PowerPoint Presentation</vt:lpstr>
      <vt:lpstr>Natural Systems</vt:lpstr>
      <vt:lpstr>PowerPoint Presentation</vt:lpstr>
      <vt:lpstr>Heat Budget Key Elements</vt:lpstr>
      <vt:lpstr>PowerPoint Presentation</vt:lpstr>
      <vt:lpstr>Water Cycle Key Elements</vt:lpstr>
      <vt:lpstr>PowerPoint Presentation</vt:lpstr>
      <vt:lpstr>Carbon cycle key elements</vt:lpstr>
      <vt:lpstr>PowerPoint Presentation</vt:lpstr>
      <vt:lpstr>Atmospheric circulation key elements</vt:lpstr>
      <vt:lpstr>Interactions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GCC Atar geography </dc:title>
  <cp:lastModifiedBy>Kim Wade-Wear</cp:lastModifiedBy>
  <cp:revision>4</cp:revision>
  <dcterms:modified xsi:type="dcterms:W3CDTF">2020-01-10T04:29:14Z</dcterms:modified>
</cp:coreProperties>
</file>